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67" r:id="rId2"/>
    <p:sldId id="286" r:id="rId3"/>
    <p:sldId id="268" r:id="rId4"/>
    <p:sldId id="263" r:id="rId5"/>
    <p:sldId id="256" r:id="rId6"/>
    <p:sldId id="269" r:id="rId7"/>
    <p:sldId id="279" r:id="rId8"/>
    <p:sldId id="257" r:id="rId9"/>
    <p:sldId id="262" r:id="rId10"/>
    <p:sldId id="270" r:id="rId11"/>
    <p:sldId id="271" r:id="rId12"/>
    <p:sldId id="282" r:id="rId13"/>
    <p:sldId id="273" r:id="rId14"/>
    <p:sldId id="275" r:id="rId15"/>
    <p:sldId id="276" r:id="rId16"/>
    <p:sldId id="259" r:id="rId17"/>
    <p:sldId id="266" r:id="rId18"/>
    <p:sldId id="278" r:id="rId19"/>
    <p:sldId id="274" r:id="rId20"/>
    <p:sldId id="280" r:id="rId21"/>
    <p:sldId id="281" r:id="rId22"/>
    <p:sldId id="26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90463" autoAdjust="0"/>
  </p:normalViewPr>
  <p:slideViewPr>
    <p:cSldViewPr snapToGrid="0">
      <p:cViewPr varScale="1">
        <p:scale>
          <a:sx n="71" d="100"/>
          <a:sy n="71" d="100"/>
        </p:scale>
        <p:origin x="9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E90A3-D888-46DB-8F55-03E38D9F81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86FFF3-4AFA-4A56-9075-6AFD8F4A1683}">
      <dgm:prSet custT="1"/>
      <dgm:spPr/>
      <dgm:t>
        <a:bodyPr/>
        <a:lstStyle/>
        <a:p>
          <a:pPr marL="346075" indent="0" algn="r" rtl="1"/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اتمام اتفاقية  الجامعة المصرية للتعليم الالكترونى الاهلية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E922DBC5-6646-4C8B-B1C6-6D8E7353BFCD}" type="parTrans" cxnId="{509FA420-0F7A-4850-9514-4FA307CE4BA2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DC697F-153D-47EB-A1C9-82F2ACB401AC}" type="sibTrans" cxnId="{509FA420-0F7A-4850-9514-4FA307CE4BA2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04A83A-BDB6-47DE-8AB3-A4FB8C20C810}">
      <dgm:prSet custT="1"/>
      <dgm:spPr/>
      <dgm:t>
        <a:bodyPr/>
        <a:lstStyle/>
        <a:p>
          <a:pPr marL="346075" indent="0" algn="r" rtl="1"/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الجامعة الامريكية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56CD01AF-0BE6-4D24-ADB9-8F69F06A5CEF}" type="parTrans" cxnId="{73D17ACB-91A6-4BE5-A123-5C64BD409581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F9E9AE-6C1B-4A6A-A045-C741C2FAC5ED}" type="sibTrans" cxnId="{73D17ACB-91A6-4BE5-A123-5C64BD409581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755514E-7A1A-47DA-9417-BCF94834289C}">
      <dgm:prSet custT="1"/>
      <dgm:spPr/>
      <dgm:t>
        <a:bodyPr/>
        <a:lstStyle/>
        <a:p>
          <a:pPr marL="393700" indent="0" algn="r" rtl="1"/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جامعة السويس (الوحدات الصحية)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53DBFCF2-B874-449F-99F0-2F0DF5E47EA6}" type="parTrans" cxnId="{594EEF50-6FC2-4C41-A841-73DEFD2DFA9D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AF745E0-1963-4BC7-A83B-FA8A44F01246}" type="sibTrans" cxnId="{594EEF50-6FC2-4C41-A841-73DEFD2DFA9D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73456C-0118-4B36-960A-44809739BDE2}">
      <dgm:prSet custT="1"/>
      <dgm:spPr/>
      <dgm:t>
        <a:bodyPr/>
        <a:lstStyle/>
        <a:p>
          <a:pPr marL="393700" indent="0" algn="r" rtl="1"/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جامعة بورسعيد (الوحدات الصحية)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F2DA8290-2FCD-4C24-B02C-007261C5625B}" type="parTrans" cxnId="{33B74239-1F26-4664-8A5F-27586D3A45E0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C07F8E-4D2D-42FB-BDD5-15B57B8402A0}" type="sibTrans" cxnId="{33B74239-1F26-4664-8A5F-27586D3A45E0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DEEE03-AE9B-4783-B884-0D96880D9AEF}">
      <dgm:prSet custT="1"/>
      <dgm:spPr/>
      <dgm:t>
        <a:bodyPr/>
        <a:lstStyle/>
        <a:p>
          <a:pPr marL="393700" indent="0" algn="r" rtl="1"/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جامعة بدر(كلية التمريض)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DA735958-17EB-4284-96A6-5CA2DA25915E}" type="parTrans" cxnId="{527B2920-632B-4CE4-96A6-0E852DEBA2CC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24ABB8-D5B1-4228-AFFA-272959F72D86}" type="sibTrans" cxnId="{527B2920-632B-4CE4-96A6-0E852DEBA2CC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1B2D33-EBE2-4765-BAAF-8C45AD99084F}">
      <dgm:prSet custT="1"/>
      <dgm:spPr/>
      <dgm:t>
        <a:bodyPr/>
        <a:lstStyle/>
        <a:p>
          <a:pPr marL="393700" indent="0" algn="r" rtl="1"/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جامعة الدلتا 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E2F493CC-9160-47E9-8187-4C60CCA1D92B}" type="parTrans" cxnId="{7460D385-DF05-4CAF-BBEA-F71442635BB7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2FE9F3-9960-4688-9AF7-B851AF174FDA}" type="sibTrans" cxnId="{7460D385-DF05-4CAF-BBEA-F71442635BB7}">
      <dgm:prSet/>
      <dgm:spPr/>
      <dgm:t>
        <a:bodyPr/>
        <a:lstStyle/>
        <a:p>
          <a:pPr algn="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3C562F-E48B-465F-9712-74F1232C0B67}" type="pres">
      <dgm:prSet presAssocID="{B16E90A3-D888-46DB-8F55-03E38D9F81AF}" presName="linear" presStyleCnt="0">
        <dgm:presLayoutVars>
          <dgm:animLvl val="lvl"/>
          <dgm:resizeHandles val="exact"/>
        </dgm:presLayoutVars>
      </dgm:prSet>
      <dgm:spPr/>
    </dgm:pt>
    <dgm:pt modelId="{A38C259A-804C-41A3-8378-DE5004A4212A}" type="pres">
      <dgm:prSet presAssocID="{2386FFF3-4AFA-4A56-9075-6AFD8F4A168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FF6DD1C-4E71-4DE0-ABC2-860F0A894472}" type="pres">
      <dgm:prSet presAssocID="{3ADC697F-153D-47EB-A1C9-82F2ACB401AC}" presName="spacer" presStyleCnt="0"/>
      <dgm:spPr/>
    </dgm:pt>
    <dgm:pt modelId="{90F43718-A486-49D5-AF42-A99C2BB3F4D3}" type="pres">
      <dgm:prSet presAssocID="{7104A83A-BDB6-47DE-8AB3-A4FB8C20C81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B1E20DA-C3E3-4BCA-A0CB-11B0E1AAB9CE}" type="pres">
      <dgm:prSet presAssocID="{6FF9E9AE-6C1B-4A6A-A045-C741C2FAC5ED}" presName="spacer" presStyleCnt="0"/>
      <dgm:spPr/>
    </dgm:pt>
    <dgm:pt modelId="{F5F22541-9FE1-4E1D-8B38-76355AD08564}" type="pres">
      <dgm:prSet presAssocID="{9755514E-7A1A-47DA-9417-BCF94834289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3B59CA-3C88-40AC-92C9-9631E8621CEB}" type="pres">
      <dgm:prSet presAssocID="{2AF745E0-1963-4BC7-A83B-FA8A44F01246}" presName="spacer" presStyleCnt="0"/>
      <dgm:spPr/>
    </dgm:pt>
    <dgm:pt modelId="{9D768E48-1248-4D4D-B6CF-A68CB754FE1F}" type="pres">
      <dgm:prSet presAssocID="{9D73456C-0118-4B36-960A-44809739BDE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60D2434-2282-46B1-A6E6-C8548CB9BFA6}" type="pres">
      <dgm:prSet presAssocID="{47C07F8E-4D2D-42FB-BDD5-15B57B8402A0}" presName="spacer" presStyleCnt="0"/>
      <dgm:spPr/>
    </dgm:pt>
    <dgm:pt modelId="{FED4DBDA-423A-45F6-8501-E3535856201A}" type="pres">
      <dgm:prSet presAssocID="{CEDEEE03-AE9B-4783-B884-0D96880D9AE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07A9B8-EAC8-42E2-83BF-6EE541944111}" type="pres">
      <dgm:prSet presAssocID="{2624ABB8-D5B1-4228-AFFA-272959F72D86}" presName="spacer" presStyleCnt="0"/>
      <dgm:spPr/>
    </dgm:pt>
    <dgm:pt modelId="{A0D6D571-5ECF-4372-A788-F7AFA92BAF17}" type="pres">
      <dgm:prSet presAssocID="{851B2D33-EBE2-4765-BAAF-8C45AD99084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0F1A014-BD3D-4B6E-AB0E-B6E138D02B6B}" type="presOf" srcId="{7104A83A-BDB6-47DE-8AB3-A4FB8C20C810}" destId="{90F43718-A486-49D5-AF42-A99C2BB3F4D3}" srcOrd="0" destOrd="0" presId="urn:microsoft.com/office/officeart/2005/8/layout/vList2"/>
    <dgm:cxn modelId="{527B2920-632B-4CE4-96A6-0E852DEBA2CC}" srcId="{B16E90A3-D888-46DB-8F55-03E38D9F81AF}" destId="{CEDEEE03-AE9B-4783-B884-0D96880D9AEF}" srcOrd="4" destOrd="0" parTransId="{DA735958-17EB-4284-96A6-5CA2DA25915E}" sibTransId="{2624ABB8-D5B1-4228-AFFA-272959F72D86}"/>
    <dgm:cxn modelId="{509FA420-0F7A-4850-9514-4FA307CE4BA2}" srcId="{B16E90A3-D888-46DB-8F55-03E38D9F81AF}" destId="{2386FFF3-4AFA-4A56-9075-6AFD8F4A1683}" srcOrd="0" destOrd="0" parTransId="{E922DBC5-6646-4C8B-B1C6-6D8E7353BFCD}" sibTransId="{3ADC697F-153D-47EB-A1C9-82F2ACB401AC}"/>
    <dgm:cxn modelId="{33B74239-1F26-4664-8A5F-27586D3A45E0}" srcId="{B16E90A3-D888-46DB-8F55-03E38D9F81AF}" destId="{9D73456C-0118-4B36-960A-44809739BDE2}" srcOrd="3" destOrd="0" parTransId="{F2DA8290-2FCD-4C24-B02C-007261C5625B}" sibTransId="{47C07F8E-4D2D-42FB-BDD5-15B57B8402A0}"/>
    <dgm:cxn modelId="{6A35714A-00AF-4BE5-AF30-4B50ACD96932}" type="presOf" srcId="{CEDEEE03-AE9B-4783-B884-0D96880D9AEF}" destId="{FED4DBDA-423A-45F6-8501-E3535856201A}" srcOrd="0" destOrd="0" presId="urn:microsoft.com/office/officeart/2005/8/layout/vList2"/>
    <dgm:cxn modelId="{594EEF50-6FC2-4C41-A841-73DEFD2DFA9D}" srcId="{B16E90A3-D888-46DB-8F55-03E38D9F81AF}" destId="{9755514E-7A1A-47DA-9417-BCF94834289C}" srcOrd="2" destOrd="0" parTransId="{53DBFCF2-B874-449F-99F0-2F0DF5E47EA6}" sibTransId="{2AF745E0-1963-4BC7-A83B-FA8A44F01246}"/>
    <dgm:cxn modelId="{0050E157-BC8D-44CC-B1E6-38123A2EAD83}" type="presOf" srcId="{2386FFF3-4AFA-4A56-9075-6AFD8F4A1683}" destId="{A38C259A-804C-41A3-8378-DE5004A4212A}" srcOrd="0" destOrd="0" presId="urn:microsoft.com/office/officeart/2005/8/layout/vList2"/>
    <dgm:cxn modelId="{7460D385-DF05-4CAF-BBEA-F71442635BB7}" srcId="{B16E90A3-D888-46DB-8F55-03E38D9F81AF}" destId="{851B2D33-EBE2-4765-BAAF-8C45AD99084F}" srcOrd="5" destOrd="0" parTransId="{E2F493CC-9160-47E9-8187-4C60CCA1D92B}" sibTransId="{EB2FE9F3-9960-4688-9AF7-B851AF174FDA}"/>
    <dgm:cxn modelId="{4160448C-A5BB-46F1-A945-845C468E0CA5}" type="presOf" srcId="{9D73456C-0118-4B36-960A-44809739BDE2}" destId="{9D768E48-1248-4D4D-B6CF-A68CB754FE1F}" srcOrd="0" destOrd="0" presId="urn:microsoft.com/office/officeart/2005/8/layout/vList2"/>
    <dgm:cxn modelId="{1D37D89C-3C6A-400E-9E02-8369AD0B92C7}" type="presOf" srcId="{851B2D33-EBE2-4765-BAAF-8C45AD99084F}" destId="{A0D6D571-5ECF-4372-A788-F7AFA92BAF17}" srcOrd="0" destOrd="0" presId="urn:microsoft.com/office/officeart/2005/8/layout/vList2"/>
    <dgm:cxn modelId="{E632609E-09CE-463F-B5C5-576CAADC42CC}" type="presOf" srcId="{9755514E-7A1A-47DA-9417-BCF94834289C}" destId="{F5F22541-9FE1-4E1D-8B38-76355AD08564}" srcOrd="0" destOrd="0" presId="urn:microsoft.com/office/officeart/2005/8/layout/vList2"/>
    <dgm:cxn modelId="{BEE6D4C7-CDEF-456D-B0D0-C07D0A6E63B0}" type="presOf" srcId="{B16E90A3-D888-46DB-8F55-03E38D9F81AF}" destId="{5D3C562F-E48B-465F-9712-74F1232C0B67}" srcOrd="0" destOrd="0" presId="urn:microsoft.com/office/officeart/2005/8/layout/vList2"/>
    <dgm:cxn modelId="{73D17ACB-91A6-4BE5-A123-5C64BD409581}" srcId="{B16E90A3-D888-46DB-8F55-03E38D9F81AF}" destId="{7104A83A-BDB6-47DE-8AB3-A4FB8C20C810}" srcOrd="1" destOrd="0" parTransId="{56CD01AF-0BE6-4D24-ADB9-8F69F06A5CEF}" sibTransId="{6FF9E9AE-6C1B-4A6A-A045-C741C2FAC5ED}"/>
    <dgm:cxn modelId="{AFEE469A-0ECE-4C83-B8E8-F47B43C8E995}" type="presParOf" srcId="{5D3C562F-E48B-465F-9712-74F1232C0B67}" destId="{A38C259A-804C-41A3-8378-DE5004A4212A}" srcOrd="0" destOrd="0" presId="urn:microsoft.com/office/officeart/2005/8/layout/vList2"/>
    <dgm:cxn modelId="{6F2C5D04-2160-4473-A3CA-BB512BDA6A07}" type="presParOf" srcId="{5D3C562F-E48B-465F-9712-74F1232C0B67}" destId="{AFF6DD1C-4E71-4DE0-ABC2-860F0A894472}" srcOrd="1" destOrd="0" presId="urn:microsoft.com/office/officeart/2005/8/layout/vList2"/>
    <dgm:cxn modelId="{2287B6CD-0409-4EB0-8B75-830713A92B25}" type="presParOf" srcId="{5D3C562F-E48B-465F-9712-74F1232C0B67}" destId="{90F43718-A486-49D5-AF42-A99C2BB3F4D3}" srcOrd="2" destOrd="0" presId="urn:microsoft.com/office/officeart/2005/8/layout/vList2"/>
    <dgm:cxn modelId="{CB4F0DBD-FFEA-4B58-B3BB-F01C17B28007}" type="presParOf" srcId="{5D3C562F-E48B-465F-9712-74F1232C0B67}" destId="{AB1E20DA-C3E3-4BCA-A0CB-11B0E1AAB9CE}" srcOrd="3" destOrd="0" presId="urn:microsoft.com/office/officeart/2005/8/layout/vList2"/>
    <dgm:cxn modelId="{C7446107-5C17-4AD3-8E7B-2028BFC011FF}" type="presParOf" srcId="{5D3C562F-E48B-465F-9712-74F1232C0B67}" destId="{F5F22541-9FE1-4E1D-8B38-76355AD08564}" srcOrd="4" destOrd="0" presId="urn:microsoft.com/office/officeart/2005/8/layout/vList2"/>
    <dgm:cxn modelId="{F93AEBD9-3AD8-45CF-A5EF-E6BE83F9156C}" type="presParOf" srcId="{5D3C562F-E48B-465F-9712-74F1232C0B67}" destId="{903B59CA-3C88-40AC-92C9-9631E8621CEB}" srcOrd="5" destOrd="0" presId="urn:microsoft.com/office/officeart/2005/8/layout/vList2"/>
    <dgm:cxn modelId="{C0692E1A-C52C-41D6-B9B0-A032D972F48E}" type="presParOf" srcId="{5D3C562F-E48B-465F-9712-74F1232C0B67}" destId="{9D768E48-1248-4D4D-B6CF-A68CB754FE1F}" srcOrd="6" destOrd="0" presId="urn:microsoft.com/office/officeart/2005/8/layout/vList2"/>
    <dgm:cxn modelId="{0EC12A49-EFCD-4E31-B331-81C94DDF9AEF}" type="presParOf" srcId="{5D3C562F-E48B-465F-9712-74F1232C0B67}" destId="{460D2434-2282-46B1-A6E6-C8548CB9BFA6}" srcOrd="7" destOrd="0" presId="urn:microsoft.com/office/officeart/2005/8/layout/vList2"/>
    <dgm:cxn modelId="{55CA50B0-4D23-487E-B9C4-B6F8AFA1437E}" type="presParOf" srcId="{5D3C562F-E48B-465F-9712-74F1232C0B67}" destId="{FED4DBDA-423A-45F6-8501-E3535856201A}" srcOrd="8" destOrd="0" presId="urn:microsoft.com/office/officeart/2005/8/layout/vList2"/>
    <dgm:cxn modelId="{5A60EC8D-F3FC-431C-9D7C-C54F41836A98}" type="presParOf" srcId="{5D3C562F-E48B-465F-9712-74F1232C0B67}" destId="{1207A9B8-EAC8-42E2-83BF-6EE541944111}" srcOrd="9" destOrd="0" presId="urn:microsoft.com/office/officeart/2005/8/layout/vList2"/>
    <dgm:cxn modelId="{DD462AA6-846D-4BC2-B191-AFEC60951298}" type="presParOf" srcId="{5D3C562F-E48B-465F-9712-74F1232C0B67}" destId="{A0D6D571-5ECF-4372-A788-F7AFA92BAF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84844-5815-45A4-9202-8FC812CB959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9F109C-62DE-4F38-96D7-81B38C95031A}">
      <dgm:prSet/>
      <dgm:spPr/>
      <dgm:t>
        <a:bodyPr/>
        <a:lstStyle/>
        <a:p>
          <a:pPr algn="r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منح دراسية لابناء الشهداء</a:t>
          </a:r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11E346F-3A77-414E-A936-1AE90F087C83}" type="parTrans" cxnId="{FF49C6EC-E1D9-4C9D-AC36-45996CC2B4B1}">
      <dgm:prSet/>
      <dgm:spPr/>
      <dgm:t>
        <a:bodyPr/>
        <a:lstStyle/>
        <a:p>
          <a:endParaRPr lang="en-US"/>
        </a:p>
      </dgm:t>
    </dgm:pt>
    <dgm:pt modelId="{25BF2A77-12FD-4173-8336-30600B8C083D}" type="sibTrans" cxnId="{FF49C6EC-E1D9-4C9D-AC36-45996CC2B4B1}">
      <dgm:prSet/>
      <dgm:spPr/>
      <dgm:t>
        <a:bodyPr/>
        <a:lstStyle/>
        <a:p>
          <a:endParaRPr lang="en-US"/>
        </a:p>
      </dgm:t>
    </dgm:pt>
    <dgm:pt modelId="{96F7B647-F9D7-4E09-AF97-E8BB692483C2}">
      <dgm:prSet/>
      <dgm:spPr/>
      <dgm:t>
        <a:bodyPr/>
        <a:lstStyle/>
        <a:p>
          <a:pPr algn="r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تحديث الخطة البحثية للجامعة- دراسة الاتساق مع خطة 2030</a:t>
          </a:r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8C955-6BB3-428A-A1EA-5767180BA092}" type="parTrans" cxnId="{CB4572C4-D401-43BE-A380-E38795EA0368}">
      <dgm:prSet/>
      <dgm:spPr/>
      <dgm:t>
        <a:bodyPr/>
        <a:lstStyle/>
        <a:p>
          <a:endParaRPr lang="en-US"/>
        </a:p>
      </dgm:t>
    </dgm:pt>
    <dgm:pt modelId="{C3060181-057E-4A38-BAE6-D0BAE458598F}" type="sibTrans" cxnId="{CB4572C4-D401-43BE-A380-E38795EA0368}">
      <dgm:prSet/>
      <dgm:spPr/>
      <dgm:t>
        <a:bodyPr/>
        <a:lstStyle/>
        <a:p>
          <a:endParaRPr lang="en-US"/>
        </a:p>
      </dgm:t>
    </dgm:pt>
    <dgm:pt modelId="{198CC6E4-8CC3-46CC-8C79-6B3962DBBB22}">
      <dgm:prSet/>
      <dgm:spPr/>
      <dgm:t>
        <a:bodyPr/>
        <a:lstStyle/>
        <a:p>
          <a:pPr algn="r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رفع دراسة الجدوى والبرامج الخاصة بكلية الدراسات العليا لعلوم التنمية المستدامة</a:t>
          </a:r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C98B2F-5B10-47D2-B6EE-F624B92C5D16}" type="parTrans" cxnId="{C9660D01-88FE-479A-9361-F822DECC94E4}">
      <dgm:prSet/>
      <dgm:spPr/>
      <dgm:t>
        <a:bodyPr/>
        <a:lstStyle/>
        <a:p>
          <a:endParaRPr lang="en-US"/>
        </a:p>
      </dgm:t>
    </dgm:pt>
    <dgm:pt modelId="{2DA2FC2C-EBA6-454B-AE39-8D416D6B0552}" type="sibTrans" cxnId="{C9660D01-88FE-479A-9361-F822DECC94E4}">
      <dgm:prSet/>
      <dgm:spPr/>
      <dgm:t>
        <a:bodyPr/>
        <a:lstStyle/>
        <a:p>
          <a:endParaRPr lang="en-US"/>
        </a:p>
      </dgm:t>
    </dgm:pt>
    <dgm:pt modelId="{ECA0F774-D2DD-4687-8B40-7CC049C41AFF}">
      <dgm:prSet/>
      <dgm:spPr/>
      <dgm:t>
        <a:bodyPr/>
        <a:lstStyle/>
        <a:p>
          <a:pPr algn="r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رفع لوائح الكليات بالساعات المعتمدة  الى المجلس الاعلى</a:t>
          </a:r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6421313-21E7-4787-B2B5-215EDD2B36E2}" type="parTrans" cxnId="{33E7D453-05B3-4F06-B796-A211AFC44B51}">
      <dgm:prSet/>
      <dgm:spPr/>
      <dgm:t>
        <a:bodyPr/>
        <a:lstStyle/>
        <a:p>
          <a:endParaRPr lang="en-US"/>
        </a:p>
      </dgm:t>
    </dgm:pt>
    <dgm:pt modelId="{9B035B89-CBAB-47DA-ABF1-8CB758A82EE0}" type="sibTrans" cxnId="{33E7D453-05B3-4F06-B796-A211AFC44B51}">
      <dgm:prSet/>
      <dgm:spPr/>
      <dgm:t>
        <a:bodyPr/>
        <a:lstStyle/>
        <a:p>
          <a:endParaRPr lang="en-US"/>
        </a:p>
      </dgm:t>
    </dgm:pt>
    <dgm:pt modelId="{69068412-0501-4279-A8AB-EDC674D2211C}">
      <dgm:prSet/>
      <dgm:spPr/>
      <dgm:t>
        <a:bodyPr/>
        <a:lstStyle/>
        <a:p>
          <a:pPr algn="r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اضافة 78 برنامج جديد الى المجلس الاعلى ( يتم تفعيل 18 برنامج جديد هذا العام)</a:t>
          </a:r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379545-8C4C-408A-A304-D3896C6B63DF}" type="parTrans" cxnId="{CEB47368-9542-4A5B-BA5B-5A57628EBD8A}">
      <dgm:prSet/>
      <dgm:spPr/>
      <dgm:t>
        <a:bodyPr/>
        <a:lstStyle/>
        <a:p>
          <a:endParaRPr lang="en-US"/>
        </a:p>
      </dgm:t>
    </dgm:pt>
    <dgm:pt modelId="{87B8CA7D-1914-497E-8F54-61428DC10D01}" type="sibTrans" cxnId="{CEB47368-9542-4A5B-BA5B-5A57628EBD8A}">
      <dgm:prSet/>
      <dgm:spPr/>
      <dgm:t>
        <a:bodyPr/>
        <a:lstStyle/>
        <a:p>
          <a:endParaRPr lang="en-US"/>
        </a:p>
      </dgm:t>
    </dgm:pt>
    <dgm:pt modelId="{8BFCA09C-77CD-43EA-8ADE-1C1B66D6C0B9}">
      <dgm:prSet/>
      <dgm:spPr/>
      <dgm:t>
        <a:bodyPr/>
        <a:lstStyle/>
        <a:p>
          <a:pPr algn="r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الانتهاء من لائحة كلية تربية نوعية</a:t>
          </a:r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7DF2F7-83C8-43F8-9832-E512B743ACF4}" type="parTrans" cxnId="{6628A984-405B-49C7-AF22-BF87C6273F58}">
      <dgm:prSet/>
      <dgm:spPr/>
      <dgm:t>
        <a:bodyPr/>
        <a:lstStyle/>
        <a:p>
          <a:endParaRPr lang="en-US"/>
        </a:p>
      </dgm:t>
    </dgm:pt>
    <dgm:pt modelId="{0156AAA9-FE8D-4504-9E2B-95795C694DF3}" type="sibTrans" cxnId="{6628A984-405B-49C7-AF22-BF87C6273F58}">
      <dgm:prSet/>
      <dgm:spPr/>
      <dgm:t>
        <a:bodyPr/>
        <a:lstStyle/>
        <a:p>
          <a:endParaRPr lang="en-US"/>
        </a:p>
      </dgm:t>
    </dgm:pt>
    <dgm:pt modelId="{EB236A1D-5A54-427E-AB30-07B11C3D5598}" type="pres">
      <dgm:prSet presAssocID="{18584844-5815-45A4-9202-8FC812CB959F}" presName="linear" presStyleCnt="0">
        <dgm:presLayoutVars>
          <dgm:animLvl val="lvl"/>
          <dgm:resizeHandles val="exact"/>
        </dgm:presLayoutVars>
      </dgm:prSet>
      <dgm:spPr/>
    </dgm:pt>
    <dgm:pt modelId="{96AC30B2-C2DA-495F-8A79-2090E7B0084C}" type="pres">
      <dgm:prSet presAssocID="{0D9F109C-62DE-4F38-96D7-81B38C95031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80AE397-F89A-4822-B5F4-5B49BD6C20B5}" type="pres">
      <dgm:prSet presAssocID="{25BF2A77-12FD-4173-8336-30600B8C083D}" presName="spacer" presStyleCnt="0"/>
      <dgm:spPr/>
    </dgm:pt>
    <dgm:pt modelId="{9F7C6BA7-2B48-4FAC-8D0C-AB369DDB6308}" type="pres">
      <dgm:prSet presAssocID="{96F7B647-F9D7-4E09-AF97-E8BB692483C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F767098-BFA9-456B-BB93-23C58501A0DC}" type="pres">
      <dgm:prSet presAssocID="{C3060181-057E-4A38-BAE6-D0BAE458598F}" presName="spacer" presStyleCnt="0"/>
      <dgm:spPr/>
    </dgm:pt>
    <dgm:pt modelId="{AF2F79FA-59F9-4F32-80BF-8EBE82B0AD95}" type="pres">
      <dgm:prSet presAssocID="{198CC6E4-8CC3-46CC-8C79-6B3962DBBB2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EAA1A6A-4F05-4D88-8D5D-686AB788BA76}" type="pres">
      <dgm:prSet presAssocID="{2DA2FC2C-EBA6-454B-AE39-8D416D6B0552}" presName="spacer" presStyleCnt="0"/>
      <dgm:spPr/>
    </dgm:pt>
    <dgm:pt modelId="{5EAA569A-2190-423C-A731-AC2CDA6B4E1E}" type="pres">
      <dgm:prSet presAssocID="{ECA0F774-D2DD-4687-8B40-7CC049C41AF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D737D27-B56A-4BE2-A2F7-3B93E3EAB304}" type="pres">
      <dgm:prSet presAssocID="{9B035B89-CBAB-47DA-ABF1-8CB758A82EE0}" presName="spacer" presStyleCnt="0"/>
      <dgm:spPr/>
    </dgm:pt>
    <dgm:pt modelId="{0FC063A8-E204-4179-B80C-A609736343ED}" type="pres">
      <dgm:prSet presAssocID="{69068412-0501-4279-A8AB-EDC674D2211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D330019-6A99-411B-9525-69B9B99609FF}" type="pres">
      <dgm:prSet presAssocID="{87B8CA7D-1914-497E-8F54-61428DC10D01}" presName="spacer" presStyleCnt="0"/>
      <dgm:spPr/>
    </dgm:pt>
    <dgm:pt modelId="{A9EB86F5-09AE-4335-9D58-F232C5F29E49}" type="pres">
      <dgm:prSet presAssocID="{8BFCA09C-77CD-43EA-8ADE-1C1B66D6C0B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9660D01-88FE-479A-9361-F822DECC94E4}" srcId="{18584844-5815-45A4-9202-8FC812CB959F}" destId="{198CC6E4-8CC3-46CC-8C79-6B3962DBBB22}" srcOrd="2" destOrd="0" parTransId="{ABC98B2F-5B10-47D2-B6EE-F624B92C5D16}" sibTransId="{2DA2FC2C-EBA6-454B-AE39-8D416D6B0552}"/>
    <dgm:cxn modelId="{36271F04-2166-40D7-BDFB-D4B1358A144B}" type="presOf" srcId="{69068412-0501-4279-A8AB-EDC674D2211C}" destId="{0FC063A8-E204-4179-B80C-A609736343ED}" srcOrd="0" destOrd="0" presId="urn:microsoft.com/office/officeart/2005/8/layout/vList2"/>
    <dgm:cxn modelId="{25178D1F-A0EF-449D-B3AA-8FAFD645B94E}" type="presOf" srcId="{0D9F109C-62DE-4F38-96D7-81B38C95031A}" destId="{96AC30B2-C2DA-495F-8A79-2090E7B0084C}" srcOrd="0" destOrd="0" presId="urn:microsoft.com/office/officeart/2005/8/layout/vList2"/>
    <dgm:cxn modelId="{7B4B4260-229F-4A9F-BECD-2B29751EE8BC}" type="presOf" srcId="{ECA0F774-D2DD-4687-8B40-7CC049C41AFF}" destId="{5EAA569A-2190-423C-A731-AC2CDA6B4E1E}" srcOrd="0" destOrd="0" presId="urn:microsoft.com/office/officeart/2005/8/layout/vList2"/>
    <dgm:cxn modelId="{CEB47368-9542-4A5B-BA5B-5A57628EBD8A}" srcId="{18584844-5815-45A4-9202-8FC812CB959F}" destId="{69068412-0501-4279-A8AB-EDC674D2211C}" srcOrd="4" destOrd="0" parTransId="{22379545-8C4C-408A-A304-D3896C6B63DF}" sibTransId="{87B8CA7D-1914-497E-8F54-61428DC10D01}"/>
    <dgm:cxn modelId="{33E7D453-05B3-4F06-B796-A211AFC44B51}" srcId="{18584844-5815-45A4-9202-8FC812CB959F}" destId="{ECA0F774-D2DD-4687-8B40-7CC049C41AFF}" srcOrd="3" destOrd="0" parTransId="{C6421313-21E7-4787-B2B5-215EDD2B36E2}" sibTransId="{9B035B89-CBAB-47DA-ABF1-8CB758A82EE0}"/>
    <dgm:cxn modelId="{6628A984-405B-49C7-AF22-BF87C6273F58}" srcId="{18584844-5815-45A4-9202-8FC812CB959F}" destId="{8BFCA09C-77CD-43EA-8ADE-1C1B66D6C0B9}" srcOrd="5" destOrd="0" parTransId="{847DF2F7-83C8-43F8-9832-E512B743ACF4}" sibTransId="{0156AAA9-FE8D-4504-9E2B-95795C694DF3}"/>
    <dgm:cxn modelId="{BC2EC79D-144A-4FB8-BDBB-62A6A898CCBB}" type="presOf" srcId="{96F7B647-F9D7-4E09-AF97-E8BB692483C2}" destId="{9F7C6BA7-2B48-4FAC-8D0C-AB369DDB6308}" srcOrd="0" destOrd="0" presId="urn:microsoft.com/office/officeart/2005/8/layout/vList2"/>
    <dgm:cxn modelId="{3ED6DAC3-2D6B-44DB-8F73-35F65BC47F5B}" type="presOf" srcId="{18584844-5815-45A4-9202-8FC812CB959F}" destId="{EB236A1D-5A54-427E-AB30-07B11C3D5598}" srcOrd="0" destOrd="0" presId="urn:microsoft.com/office/officeart/2005/8/layout/vList2"/>
    <dgm:cxn modelId="{CB4572C4-D401-43BE-A380-E38795EA0368}" srcId="{18584844-5815-45A4-9202-8FC812CB959F}" destId="{96F7B647-F9D7-4E09-AF97-E8BB692483C2}" srcOrd="1" destOrd="0" parTransId="{BFA8C955-6BB3-428A-A1EA-5767180BA092}" sibTransId="{C3060181-057E-4A38-BAE6-D0BAE458598F}"/>
    <dgm:cxn modelId="{8A5D95C4-CF32-4EDB-8C53-8C4B08AC937C}" type="presOf" srcId="{8BFCA09C-77CD-43EA-8ADE-1C1B66D6C0B9}" destId="{A9EB86F5-09AE-4335-9D58-F232C5F29E49}" srcOrd="0" destOrd="0" presId="urn:microsoft.com/office/officeart/2005/8/layout/vList2"/>
    <dgm:cxn modelId="{42187BD1-12CE-4CCC-BC01-3E4F67FD8C87}" type="presOf" srcId="{198CC6E4-8CC3-46CC-8C79-6B3962DBBB22}" destId="{AF2F79FA-59F9-4F32-80BF-8EBE82B0AD95}" srcOrd="0" destOrd="0" presId="urn:microsoft.com/office/officeart/2005/8/layout/vList2"/>
    <dgm:cxn modelId="{FF49C6EC-E1D9-4C9D-AC36-45996CC2B4B1}" srcId="{18584844-5815-45A4-9202-8FC812CB959F}" destId="{0D9F109C-62DE-4F38-96D7-81B38C95031A}" srcOrd="0" destOrd="0" parTransId="{811E346F-3A77-414E-A936-1AE90F087C83}" sibTransId="{25BF2A77-12FD-4173-8336-30600B8C083D}"/>
    <dgm:cxn modelId="{E28BB6B2-3612-433E-BB6C-C726C077C5DC}" type="presParOf" srcId="{EB236A1D-5A54-427E-AB30-07B11C3D5598}" destId="{96AC30B2-C2DA-495F-8A79-2090E7B0084C}" srcOrd="0" destOrd="0" presId="urn:microsoft.com/office/officeart/2005/8/layout/vList2"/>
    <dgm:cxn modelId="{C41B74B2-CFFD-49DB-A7B6-00821410C5AD}" type="presParOf" srcId="{EB236A1D-5A54-427E-AB30-07B11C3D5598}" destId="{D80AE397-F89A-4822-B5F4-5B49BD6C20B5}" srcOrd="1" destOrd="0" presId="urn:microsoft.com/office/officeart/2005/8/layout/vList2"/>
    <dgm:cxn modelId="{1476B57C-1992-4A7F-974B-92C9185CB3F9}" type="presParOf" srcId="{EB236A1D-5A54-427E-AB30-07B11C3D5598}" destId="{9F7C6BA7-2B48-4FAC-8D0C-AB369DDB6308}" srcOrd="2" destOrd="0" presId="urn:microsoft.com/office/officeart/2005/8/layout/vList2"/>
    <dgm:cxn modelId="{B9B99AB8-467F-4C9D-A328-D21D7D9FDBB4}" type="presParOf" srcId="{EB236A1D-5A54-427E-AB30-07B11C3D5598}" destId="{EF767098-BFA9-456B-BB93-23C58501A0DC}" srcOrd="3" destOrd="0" presId="urn:microsoft.com/office/officeart/2005/8/layout/vList2"/>
    <dgm:cxn modelId="{E1264AEB-5908-4128-964F-DFD14C04CE26}" type="presParOf" srcId="{EB236A1D-5A54-427E-AB30-07B11C3D5598}" destId="{AF2F79FA-59F9-4F32-80BF-8EBE82B0AD95}" srcOrd="4" destOrd="0" presId="urn:microsoft.com/office/officeart/2005/8/layout/vList2"/>
    <dgm:cxn modelId="{EEC5B932-04E5-4BEA-B044-747974B3DF17}" type="presParOf" srcId="{EB236A1D-5A54-427E-AB30-07B11C3D5598}" destId="{7EAA1A6A-4F05-4D88-8D5D-686AB788BA76}" srcOrd="5" destOrd="0" presId="urn:microsoft.com/office/officeart/2005/8/layout/vList2"/>
    <dgm:cxn modelId="{255E2491-4CE3-4A7C-8F41-8B6EC57E1454}" type="presParOf" srcId="{EB236A1D-5A54-427E-AB30-07B11C3D5598}" destId="{5EAA569A-2190-423C-A731-AC2CDA6B4E1E}" srcOrd="6" destOrd="0" presId="urn:microsoft.com/office/officeart/2005/8/layout/vList2"/>
    <dgm:cxn modelId="{53EB0973-735C-40FB-894A-857FC8F50B12}" type="presParOf" srcId="{EB236A1D-5A54-427E-AB30-07B11C3D5598}" destId="{7D737D27-B56A-4BE2-A2F7-3B93E3EAB304}" srcOrd="7" destOrd="0" presId="urn:microsoft.com/office/officeart/2005/8/layout/vList2"/>
    <dgm:cxn modelId="{DCA82C82-9506-4A5E-A737-3B0D850283E7}" type="presParOf" srcId="{EB236A1D-5A54-427E-AB30-07B11C3D5598}" destId="{0FC063A8-E204-4179-B80C-A609736343ED}" srcOrd="8" destOrd="0" presId="urn:microsoft.com/office/officeart/2005/8/layout/vList2"/>
    <dgm:cxn modelId="{E3B35056-70AB-486E-A803-49FB8D5850E6}" type="presParOf" srcId="{EB236A1D-5A54-427E-AB30-07B11C3D5598}" destId="{CD330019-6A99-411B-9525-69B9B99609FF}" srcOrd="9" destOrd="0" presId="urn:microsoft.com/office/officeart/2005/8/layout/vList2"/>
    <dgm:cxn modelId="{EBB9A95E-AB80-441E-8084-431E086F8DC5}" type="presParOf" srcId="{EB236A1D-5A54-427E-AB30-07B11C3D5598}" destId="{A9EB86F5-09AE-4335-9D58-F232C5F29E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C259A-804C-41A3-8378-DE5004A4212A}">
      <dsp:nvSpPr>
        <dsp:cNvPr id="0" name=""/>
        <dsp:cNvSpPr/>
      </dsp:nvSpPr>
      <dsp:spPr>
        <a:xfrm>
          <a:off x="0" y="18527"/>
          <a:ext cx="6425475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346075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اتمام اتفاقية  الجامعة المصرية للتعليم الالكترونى الاهلية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9985" y="48512"/>
        <a:ext cx="6365505" cy="554280"/>
      </dsp:txXfrm>
    </dsp:sp>
    <dsp:sp modelId="{90F43718-A486-49D5-AF42-A99C2BB3F4D3}">
      <dsp:nvSpPr>
        <dsp:cNvPr id="0" name=""/>
        <dsp:cNvSpPr/>
      </dsp:nvSpPr>
      <dsp:spPr>
        <a:xfrm>
          <a:off x="0" y="704777"/>
          <a:ext cx="6425475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346075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الجامعة الامريكية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9985" y="734762"/>
        <a:ext cx="6365505" cy="554280"/>
      </dsp:txXfrm>
    </dsp:sp>
    <dsp:sp modelId="{F5F22541-9FE1-4E1D-8B38-76355AD08564}">
      <dsp:nvSpPr>
        <dsp:cNvPr id="0" name=""/>
        <dsp:cNvSpPr/>
      </dsp:nvSpPr>
      <dsp:spPr>
        <a:xfrm>
          <a:off x="0" y="1391027"/>
          <a:ext cx="6425475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39370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جامعة السويس (الوحدات الصحية)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9985" y="1421012"/>
        <a:ext cx="6365505" cy="554280"/>
      </dsp:txXfrm>
    </dsp:sp>
    <dsp:sp modelId="{9D768E48-1248-4D4D-B6CF-A68CB754FE1F}">
      <dsp:nvSpPr>
        <dsp:cNvPr id="0" name=""/>
        <dsp:cNvSpPr/>
      </dsp:nvSpPr>
      <dsp:spPr>
        <a:xfrm>
          <a:off x="0" y="2077278"/>
          <a:ext cx="6425475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39370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جامعة بورسعيد (الوحدات الصحية)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9985" y="2107263"/>
        <a:ext cx="6365505" cy="554280"/>
      </dsp:txXfrm>
    </dsp:sp>
    <dsp:sp modelId="{FED4DBDA-423A-45F6-8501-E3535856201A}">
      <dsp:nvSpPr>
        <dsp:cNvPr id="0" name=""/>
        <dsp:cNvSpPr/>
      </dsp:nvSpPr>
      <dsp:spPr>
        <a:xfrm>
          <a:off x="0" y="2763528"/>
          <a:ext cx="6425475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39370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جامعة بدر(كلية التمريض)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9985" y="2793513"/>
        <a:ext cx="6365505" cy="554280"/>
      </dsp:txXfrm>
    </dsp:sp>
    <dsp:sp modelId="{A0D6D571-5ECF-4372-A788-F7AFA92BAF17}">
      <dsp:nvSpPr>
        <dsp:cNvPr id="0" name=""/>
        <dsp:cNvSpPr/>
      </dsp:nvSpPr>
      <dsp:spPr>
        <a:xfrm>
          <a:off x="0" y="3449778"/>
          <a:ext cx="6425475" cy="61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39370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b="1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اتفاقية تعاون مع جامعة الدلتا </a:t>
          </a:r>
          <a:endParaRPr lang="en-US" sz="2300" b="1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9985" y="3479763"/>
        <a:ext cx="6365505" cy="554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30B2-C2DA-495F-8A79-2090E7B0084C}">
      <dsp:nvSpPr>
        <dsp:cNvPr id="0" name=""/>
        <dsp:cNvSpPr/>
      </dsp:nvSpPr>
      <dsp:spPr>
        <a:xfrm>
          <a:off x="0" y="555330"/>
          <a:ext cx="6628804" cy="5920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>
              <a:latin typeface="Sakkal Majalla" panose="02000000000000000000" pitchFamily="2" charset="-78"/>
              <a:cs typeface="Sakkal Majalla" panose="02000000000000000000" pitchFamily="2" charset="-78"/>
            </a:rPr>
            <a:t>منح دراسية لابناء الشهداء</a:t>
          </a: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00" y="584230"/>
        <a:ext cx="6571004" cy="534220"/>
      </dsp:txXfrm>
    </dsp:sp>
    <dsp:sp modelId="{9F7C6BA7-2B48-4FAC-8D0C-AB369DDB6308}">
      <dsp:nvSpPr>
        <dsp:cNvPr id="0" name=""/>
        <dsp:cNvSpPr/>
      </dsp:nvSpPr>
      <dsp:spPr>
        <a:xfrm>
          <a:off x="0" y="1210710"/>
          <a:ext cx="6628804" cy="592020"/>
        </a:xfrm>
        <a:prstGeom prst="roundRect">
          <a:avLst/>
        </a:prstGeom>
        <a:gradFill rotWithShape="0">
          <a:gsLst>
            <a:gs pos="0">
              <a:schemeClr val="accent2">
                <a:hueOff val="-264675"/>
                <a:satOff val="298"/>
                <a:lumOff val="706"/>
                <a:alphaOff val="0"/>
                <a:tint val="96000"/>
                <a:lumMod val="100000"/>
              </a:schemeClr>
            </a:gs>
            <a:gs pos="78000">
              <a:schemeClr val="accent2">
                <a:hueOff val="-264675"/>
                <a:satOff val="298"/>
                <a:lumOff val="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>
              <a:latin typeface="Sakkal Majalla" panose="02000000000000000000" pitchFamily="2" charset="-78"/>
              <a:cs typeface="Sakkal Majalla" panose="02000000000000000000" pitchFamily="2" charset="-78"/>
            </a:rPr>
            <a:t>تحديث الخطة البحثية للجامعة- دراسة الاتساق مع خطة 2030</a:t>
          </a: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00" y="1239610"/>
        <a:ext cx="6571004" cy="534220"/>
      </dsp:txXfrm>
    </dsp:sp>
    <dsp:sp modelId="{AF2F79FA-59F9-4F32-80BF-8EBE82B0AD95}">
      <dsp:nvSpPr>
        <dsp:cNvPr id="0" name=""/>
        <dsp:cNvSpPr/>
      </dsp:nvSpPr>
      <dsp:spPr>
        <a:xfrm>
          <a:off x="0" y="1866090"/>
          <a:ext cx="6628804" cy="592020"/>
        </a:xfrm>
        <a:prstGeom prst="roundRect">
          <a:avLst/>
        </a:prstGeom>
        <a:gradFill rotWithShape="0">
          <a:gsLst>
            <a:gs pos="0">
              <a:schemeClr val="accent2">
                <a:hueOff val="-529349"/>
                <a:satOff val="597"/>
                <a:lumOff val="1412"/>
                <a:alphaOff val="0"/>
                <a:tint val="96000"/>
                <a:lumMod val="100000"/>
              </a:schemeClr>
            </a:gs>
            <a:gs pos="78000">
              <a:schemeClr val="accent2">
                <a:hueOff val="-529349"/>
                <a:satOff val="597"/>
                <a:lumOff val="1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>
              <a:latin typeface="Sakkal Majalla" panose="02000000000000000000" pitchFamily="2" charset="-78"/>
              <a:cs typeface="Sakkal Majalla" panose="02000000000000000000" pitchFamily="2" charset="-78"/>
            </a:rPr>
            <a:t>رفع دراسة الجدوى والبرامج الخاصة بكلية الدراسات العليا لعلوم التنمية المستدامة</a:t>
          </a: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00" y="1894990"/>
        <a:ext cx="6571004" cy="534220"/>
      </dsp:txXfrm>
    </dsp:sp>
    <dsp:sp modelId="{5EAA569A-2190-423C-A731-AC2CDA6B4E1E}">
      <dsp:nvSpPr>
        <dsp:cNvPr id="0" name=""/>
        <dsp:cNvSpPr/>
      </dsp:nvSpPr>
      <dsp:spPr>
        <a:xfrm>
          <a:off x="0" y="2521470"/>
          <a:ext cx="6628804" cy="592020"/>
        </a:xfrm>
        <a:prstGeom prst="roundRect">
          <a:avLst/>
        </a:prstGeom>
        <a:gradFill rotWithShape="0">
          <a:gsLst>
            <a:gs pos="0">
              <a:schemeClr val="accent2">
                <a:hueOff val="-794024"/>
                <a:satOff val="895"/>
                <a:lumOff val="2118"/>
                <a:alphaOff val="0"/>
                <a:tint val="96000"/>
                <a:lumMod val="100000"/>
              </a:schemeClr>
            </a:gs>
            <a:gs pos="78000">
              <a:schemeClr val="accent2">
                <a:hueOff val="-794024"/>
                <a:satOff val="895"/>
                <a:lumOff val="21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>
              <a:latin typeface="Sakkal Majalla" panose="02000000000000000000" pitchFamily="2" charset="-78"/>
              <a:cs typeface="Sakkal Majalla" panose="02000000000000000000" pitchFamily="2" charset="-78"/>
            </a:rPr>
            <a:t>رفع لوائح الكليات بالساعات المعتمدة  الى المجلس الاعلى</a:t>
          </a: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00" y="2550370"/>
        <a:ext cx="6571004" cy="534220"/>
      </dsp:txXfrm>
    </dsp:sp>
    <dsp:sp modelId="{0FC063A8-E204-4179-B80C-A609736343ED}">
      <dsp:nvSpPr>
        <dsp:cNvPr id="0" name=""/>
        <dsp:cNvSpPr/>
      </dsp:nvSpPr>
      <dsp:spPr>
        <a:xfrm>
          <a:off x="0" y="3176850"/>
          <a:ext cx="6628804" cy="592020"/>
        </a:xfrm>
        <a:prstGeom prst="roundRect">
          <a:avLst/>
        </a:prstGeom>
        <a:gradFill rotWithShape="0">
          <a:gsLst>
            <a:gs pos="0">
              <a:schemeClr val="accent2">
                <a:hueOff val="-1058698"/>
                <a:satOff val="1194"/>
                <a:lumOff val="2824"/>
                <a:alphaOff val="0"/>
                <a:tint val="96000"/>
                <a:lumMod val="100000"/>
              </a:schemeClr>
            </a:gs>
            <a:gs pos="78000">
              <a:schemeClr val="accent2">
                <a:hueOff val="-1058698"/>
                <a:satOff val="1194"/>
                <a:lumOff val="282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>
              <a:latin typeface="Sakkal Majalla" panose="02000000000000000000" pitchFamily="2" charset="-78"/>
              <a:cs typeface="Sakkal Majalla" panose="02000000000000000000" pitchFamily="2" charset="-78"/>
            </a:rPr>
            <a:t>اضافة 78 برنامج جديد الى المجلس الاعلى ( يتم تفعيل 18 برنامج جديد هذا العام)</a:t>
          </a: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00" y="3205750"/>
        <a:ext cx="6571004" cy="534220"/>
      </dsp:txXfrm>
    </dsp:sp>
    <dsp:sp modelId="{A9EB86F5-09AE-4335-9D58-F232C5F29E49}">
      <dsp:nvSpPr>
        <dsp:cNvPr id="0" name=""/>
        <dsp:cNvSpPr/>
      </dsp:nvSpPr>
      <dsp:spPr>
        <a:xfrm>
          <a:off x="0" y="3832230"/>
          <a:ext cx="6628804" cy="592020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96000"/>
                <a:lumMod val="100000"/>
              </a:schemeClr>
            </a:gs>
            <a:gs pos="78000">
              <a:schemeClr val="accent2">
                <a:hueOff val="-1323373"/>
                <a:satOff val="1492"/>
                <a:lumOff val="353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>
              <a:latin typeface="Sakkal Majalla" panose="02000000000000000000" pitchFamily="2" charset="-78"/>
              <a:cs typeface="Sakkal Majalla" panose="02000000000000000000" pitchFamily="2" charset="-78"/>
            </a:rPr>
            <a:t>الانتهاء من لائحة كلية تربية نوعية</a:t>
          </a: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00" y="3861130"/>
        <a:ext cx="6571004" cy="534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4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31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8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256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1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5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3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6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2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2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9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3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ribbon-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93E36-79B7-47F7-AA2B-4B59B85B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177598"/>
            <a:ext cx="5498361" cy="1014248"/>
          </a:xfrm>
        </p:spPr>
        <p:txBody>
          <a:bodyPr anchor="ctr">
            <a:normAutofit/>
          </a:bodyPr>
          <a:lstStyle/>
          <a:p>
            <a:pPr algn="ctr"/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اتفاقيات داخلية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554572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7F75-B3C1-4D2F-8477-51446AE3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69" y="2160589"/>
            <a:ext cx="6215071" cy="2710955"/>
          </a:xfrm>
        </p:spPr>
        <p:txBody>
          <a:bodyPr>
            <a:normAutofit/>
          </a:bodyPr>
          <a:lstStyle/>
          <a:p>
            <a:pPr algn="r" rtl="1"/>
            <a:r>
              <a:rPr lang="ar-EG" sz="2800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اتفاقية تعاون مع محافظة الاسماعيلية</a:t>
            </a:r>
          </a:p>
          <a:p>
            <a:pPr marL="0" indent="0" algn="r" rtl="1">
              <a:buNone/>
            </a:pPr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أنشطة طلاب/ استشارات/ رفع كفاءة الطريق الدائرى</a:t>
            </a:r>
          </a:p>
          <a:p>
            <a:pPr algn="r" rtl="1"/>
            <a:r>
              <a:rPr lang="ar-EG" sz="2800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اتفاقية تعاون مع المنطقة الصناعية</a:t>
            </a:r>
            <a:endParaRPr lang="en-US" sz="2800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مقر للجامعة بالمنطقة الصناعية/دراسة فجوة التحول الرقمى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7E179898-9F62-4D46-92D9-B84F18EE1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6" b="-3"/>
          <a:stretch/>
        </p:blipFill>
        <p:spPr>
          <a:xfrm>
            <a:off x="7531476" y="3409586"/>
            <a:ext cx="4657341" cy="3448414"/>
          </a:xfrm>
          <a:prstGeom prst="rect">
            <a:avLst/>
          </a:prstGeom>
        </p:spPr>
      </p:pic>
      <p:pic>
        <p:nvPicPr>
          <p:cNvPr id="13" name="Picture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A021A5E-BCD1-485F-B592-7BC0FE24A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r="2" b="2"/>
          <a:stretch/>
        </p:blipFill>
        <p:spPr>
          <a:xfrm>
            <a:off x="7531468" y="-9705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54743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654D3-BE18-474D-9F7B-C69CF8428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r="-1" b="30598"/>
          <a:stretch/>
        </p:blipFill>
        <p:spPr>
          <a:xfrm>
            <a:off x="7412426" y="0"/>
            <a:ext cx="4765696" cy="685799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636DF-C5A3-484E-AEA4-6E8C56956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149"/>
          <a:stretch/>
        </p:blipFill>
        <p:spPr>
          <a:xfrm>
            <a:off x="20" y="10"/>
            <a:ext cx="4600666" cy="685799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8BB73-7FA0-48C4-A8B5-31730988136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r="31535" b="-1"/>
          <a:stretch/>
        </p:blipFill>
        <p:spPr bwMode="auto">
          <a:xfrm>
            <a:off x="2573336" y="10"/>
            <a:ext cx="6873151" cy="6857990"/>
          </a:xfrm>
          <a:custGeom>
            <a:avLst/>
            <a:gdLst/>
            <a:ahLst/>
            <a:cxnLst/>
            <a:rect l="l" t="t" r="r" b="b"/>
            <a:pathLst>
              <a:path w="6873151" h="6858000">
                <a:moveTo>
                  <a:pt x="2068579" y="0"/>
                </a:moveTo>
                <a:lnTo>
                  <a:pt x="6873151" y="0"/>
                </a:lnTo>
                <a:lnTo>
                  <a:pt x="48045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CC578-9303-4FFB-B5D0-A259C154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173385"/>
            <a:ext cx="2637178" cy="1006388"/>
          </a:xfrm>
          <a:custGeom>
            <a:avLst/>
            <a:gdLst>
              <a:gd name="connsiteX0" fmla="*/ 0 w 3391921"/>
              <a:gd name="connsiteY0" fmla="*/ 0 h 977359"/>
              <a:gd name="connsiteX1" fmla="*/ 3391921 w 3391921"/>
              <a:gd name="connsiteY1" fmla="*/ 0 h 977359"/>
              <a:gd name="connsiteX2" fmla="*/ 3391921 w 3391921"/>
              <a:gd name="connsiteY2" fmla="*/ 977359 h 977359"/>
              <a:gd name="connsiteX3" fmla="*/ 0 w 3391921"/>
              <a:gd name="connsiteY3" fmla="*/ 977359 h 977359"/>
              <a:gd name="connsiteX4" fmla="*/ 0 w 3391921"/>
              <a:gd name="connsiteY4" fmla="*/ 0 h 977359"/>
              <a:gd name="connsiteX0" fmla="*/ 0 w 3783806"/>
              <a:gd name="connsiteY0" fmla="*/ 29029 h 1006388"/>
              <a:gd name="connsiteX1" fmla="*/ 3783806 w 3783806"/>
              <a:gd name="connsiteY1" fmla="*/ 0 h 1006388"/>
              <a:gd name="connsiteX2" fmla="*/ 3391921 w 3783806"/>
              <a:gd name="connsiteY2" fmla="*/ 1006388 h 1006388"/>
              <a:gd name="connsiteX3" fmla="*/ 0 w 3783806"/>
              <a:gd name="connsiteY3" fmla="*/ 1006388 h 1006388"/>
              <a:gd name="connsiteX4" fmla="*/ 0 w 3783806"/>
              <a:gd name="connsiteY4" fmla="*/ 29029 h 1006388"/>
              <a:gd name="connsiteX0" fmla="*/ 0 w 3783806"/>
              <a:gd name="connsiteY0" fmla="*/ 29029 h 1006388"/>
              <a:gd name="connsiteX1" fmla="*/ 3783806 w 3783806"/>
              <a:gd name="connsiteY1" fmla="*/ 0 h 1006388"/>
              <a:gd name="connsiteX2" fmla="*/ 3479007 w 3783806"/>
              <a:gd name="connsiteY2" fmla="*/ 1006388 h 1006388"/>
              <a:gd name="connsiteX3" fmla="*/ 0 w 3783806"/>
              <a:gd name="connsiteY3" fmla="*/ 1006388 h 1006388"/>
              <a:gd name="connsiteX4" fmla="*/ 0 w 3783806"/>
              <a:gd name="connsiteY4" fmla="*/ 29029 h 1006388"/>
              <a:gd name="connsiteX0" fmla="*/ 0 w 3783806"/>
              <a:gd name="connsiteY0" fmla="*/ 0 h 1006388"/>
              <a:gd name="connsiteX1" fmla="*/ 3783806 w 3783806"/>
              <a:gd name="connsiteY1" fmla="*/ 0 h 1006388"/>
              <a:gd name="connsiteX2" fmla="*/ 3479007 w 3783806"/>
              <a:gd name="connsiteY2" fmla="*/ 1006388 h 1006388"/>
              <a:gd name="connsiteX3" fmla="*/ 0 w 3783806"/>
              <a:gd name="connsiteY3" fmla="*/ 1006388 h 1006388"/>
              <a:gd name="connsiteX4" fmla="*/ 0 w 3783806"/>
              <a:gd name="connsiteY4" fmla="*/ 0 h 10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806" h="1006388">
                <a:moveTo>
                  <a:pt x="0" y="0"/>
                </a:moveTo>
                <a:lnTo>
                  <a:pt x="3783806" y="0"/>
                </a:lnTo>
                <a:lnTo>
                  <a:pt x="3479007" y="1006388"/>
                </a:lnTo>
                <a:lnTo>
                  <a:pt x="0" y="10063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EG" sz="5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الوافدين</a:t>
            </a:r>
            <a:endParaRPr lang="en-US" sz="5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3EE5-83D5-4172-946D-CABA266D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1" y="-12700"/>
            <a:ext cx="3700399" cy="1733401"/>
          </a:xfrm>
          <a:custGeom>
            <a:avLst/>
            <a:gdLst>
              <a:gd name="connsiteX0" fmla="*/ 0 w 3351149"/>
              <a:gd name="connsiteY0" fmla="*/ 0 h 1720701"/>
              <a:gd name="connsiteX1" fmla="*/ 3351149 w 3351149"/>
              <a:gd name="connsiteY1" fmla="*/ 0 h 1720701"/>
              <a:gd name="connsiteX2" fmla="*/ 3351149 w 3351149"/>
              <a:gd name="connsiteY2" fmla="*/ 1720701 h 1720701"/>
              <a:gd name="connsiteX3" fmla="*/ 0 w 3351149"/>
              <a:gd name="connsiteY3" fmla="*/ 1720701 h 1720701"/>
              <a:gd name="connsiteX4" fmla="*/ 0 w 3351149"/>
              <a:gd name="connsiteY4" fmla="*/ 0 h 1720701"/>
              <a:gd name="connsiteX0" fmla="*/ 0 w 3700399"/>
              <a:gd name="connsiteY0" fmla="*/ 12700 h 1733401"/>
              <a:gd name="connsiteX1" fmla="*/ 3700399 w 3700399"/>
              <a:gd name="connsiteY1" fmla="*/ 0 h 1733401"/>
              <a:gd name="connsiteX2" fmla="*/ 3351149 w 3700399"/>
              <a:gd name="connsiteY2" fmla="*/ 1733401 h 1733401"/>
              <a:gd name="connsiteX3" fmla="*/ 0 w 3700399"/>
              <a:gd name="connsiteY3" fmla="*/ 1733401 h 1733401"/>
              <a:gd name="connsiteX4" fmla="*/ 0 w 3700399"/>
              <a:gd name="connsiteY4" fmla="*/ 12700 h 1733401"/>
              <a:gd name="connsiteX0" fmla="*/ 0 w 3700399"/>
              <a:gd name="connsiteY0" fmla="*/ 12700 h 1733401"/>
              <a:gd name="connsiteX1" fmla="*/ 3700399 w 3700399"/>
              <a:gd name="connsiteY1" fmla="*/ 0 h 1733401"/>
              <a:gd name="connsiteX2" fmla="*/ 3186049 w 3700399"/>
              <a:gd name="connsiteY2" fmla="*/ 1733401 h 1733401"/>
              <a:gd name="connsiteX3" fmla="*/ 0 w 3700399"/>
              <a:gd name="connsiteY3" fmla="*/ 1733401 h 1733401"/>
              <a:gd name="connsiteX4" fmla="*/ 0 w 3700399"/>
              <a:gd name="connsiteY4" fmla="*/ 12700 h 17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399" h="1733401">
                <a:moveTo>
                  <a:pt x="0" y="12700"/>
                </a:moveTo>
                <a:lnTo>
                  <a:pt x="3700399" y="0"/>
                </a:lnTo>
                <a:lnTo>
                  <a:pt x="3186049" y="1733401"/>
                </a:lnTo>
                <a:lnTo>
                  <a:pt x="0" y="1733401"/>
                </a:lnTo>
                <a:lnTo>
                  <a:pt x="0" y="127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الملتقى الرياضى الاول للوافدين (550 وافد)</a:t>
            </a:r>
          </a:p>
          <a:p>
            <a:pPr marL="571500" algn="r" rtl="1"/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تخفيض 20%  من المصروفات</a:t>
            </a:r>
          </a:p>
          <a:p>
            <a:pPr marL="742950" algn="r" rtl="1"/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فصول مكثفة للمتضررين من الجائحة</a:t>
            </a:r>
          </a:p>
          <a:p>
            <a:pPr marL="971550" algn="r" rtl="1"/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منح دراسية لدول حوض النيل</a:t>
            </a: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57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4F62-2E4C-4E30-A46C-8EB0C75A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6" y="239106"/>
            <a:ext cx="5474512" cy="1320800"/>
          </a:xfrm>
        </p:spPr>
        <p:txBody>
          <a:bodyPr>
            <a:normAutofit/>
          </a:bodyPr>
          <a:lstStyle/>
          <a:p>
            <a:pPr algn="r" rtl="1"/>
            <a:r>
              <a:rPr lang="ar-EG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مشروعات الجامعة </a:t>
            </a:r>
            <a:endParaRPr lang="en-US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9B49-076E-420C-8C9B-1F947EC69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358" y="2915807"/>
            <a:ext cx="10515600" cy="3703087"/>
          </a:xfrm>
        </p:spPr>
        <p:txBody>
          <a:bodyPr numCol="2" rtlCol="1">
            <a:noAutofit/>
          </a:bodyPr>
          <a:lstStyle/>
          <a:p>
            <a:pPr algn="r" rtl="1">
              <a:lnSpc>
                <a:spcPct val="85000"/>
              </a:lnSpc>
            </a:pPr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أمثلة: 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تقديم دراسة جدوى ومقترح لجامعة الاسماعيلية الدولية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رفع كفاءة المدينة الجامعية طالبات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تصميم رفع كفاءة مقر شرم الشيخ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رفع كفاءة الملاعب وتجهيزاتها 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الانتهاء من معمل الاختبارات الالكترونية 1 و البدء فى معمل الاختبارات 2 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تصميم الموقع العام للجامعة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تخصيص أرض جوالة جديدة 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تجهيز الطريق الدائرى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الاتفاق على مستشفى طوارئ جديدة 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الانتهاء من اعمال 9 كبسولات والتعاقد على الاجهزة 54 مليون 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متابعة الانتهاء من مبني أـ ب – مبنى تجارة – مصنع الأدوية.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الانتهاء من رفع كفاءة مبنى العلاج الطبيعي.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الانتهاء من التكييف المركزي لعيادات الأسنان.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الانتهاء من حضانة الأطفال.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الانتهاء من بوابات الجامعة.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حجر أساس لكلية الهندسة وكلية الحاسبات والمعلومات. 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الانتهاء من رفع كفاءة المباني المتضررة من السيول.</a:t>
            </a:r>
          </a:p>
          <a:p>
            <a:pPr algn="r" rtl="1">
              <a:lnSpc>
                <a:spcPct val="85000"/>
              </a:lnSpc>
            </a:pPr>
            <a:r>
              <a:rPr lang="ar-EG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إعداد دراسة جدوى لحمام السباحة الأوليمبي.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6A1A0B-C83D-4180-894D-649CEE9C42DA}"/>
              </a:ext>
            </a:extLst>
          </p:cNvPr>
          <p:cNvSpPr txBox="1"/>
          <p:nvPr/>
        </p:nvSpPr>
        <p:spPr>
          <a:xfrm>
            <a:off x="1180459" y="1274332"/>
            <a:ext cx="8536355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r-E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14 مناقصة تم طرحها خلال الفصل الدراسى الثانى </a:t>
            </a:r>
          </a:p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r-E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27 مشروع جارى العمل بالتنفيذ (منها 5 اعمال جارى استلام الموقع)</a:t>
            </a:r>
          </a:p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r-E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39 مشروع تم الانتهاء منهم</a:t>
            </a:r>
          </a:p>
        </p:txBody>
      </p:sp>
    </p:spTree>
    <p:extLst>
      <p:ext uri="{BB962C8B-B14F-4D97-AF65-F5344CB8AC3E}">
        <p14:creationId xmlns:p14="http://schemas.microsoft.com/office/powerpoint/2010/main" val="60169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9FD90D9-0777-4927-90C9-E837E677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F92D073F-0FE7-41B7-ADCD-5CE16DEEE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7095" y="3589867"/>
            <a:ext cx="9290505" cy="2177879"/>
          </a:xfrm>
          <a:prstGeom prst="parallelogram">
            <a:avLst>
              <a:gd name="adj" fmla="val 31571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45738-3F99-4E26-8A5A-B1294519C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15956" b="-1"/>
          <a:stretch/>
        </p:blipFill>
        <p:spPr>
          <a:xfrm>
            <a:off x="2573336" y="10"/>
            <a:ext cx="6873151" cy="6857990"/>
          </a:xfrm>
          <a:custGeom>
            <a:avLst/>
            <a:gdLst/>
            <a:ahLst/>
            <a:cxnLst/>
            <a:rect l="l" t="t" r="r" b="b"/>
            <a:pathLst>
              <a:path w="6873151" h="6858000">
                <a:moveTo>
                  <a:pt x="2068579" y="0"/>
                </a:moveTo>
                <a:lnTo>
                  <a:pt x="6873151" y="0"/>
                </a:lnTo>
                <a:lnTo>
                  <a:pt x="48045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902D308-EA1E-47CF-90E0-137F9E98C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4" t="-268" r="50897" b="270"/>
          <a:stretch/>
        </p:blipFill>
        <p:spPr>
          <a:xfrm>
            <a:off x="20" y="10"/>
            <a:ext cx="4600666" cy="685799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74C6A-B28F-4953-8E42-CD039F3A8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1" r="22473" b="-1"/>
          <a:stretch/>
        </p:blipFill>
        <p:spPr>
          <a:xfrm>
            <a:off x="7504782" y="-18515"/>
            <a:ext cx="4765696" cy="685799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E7881-F8C4-4F38-AD70-C35E60A7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160" y="5735768"/>
            <a:ext cx="6367318" cy="1099223"/>
          </a:xfrm>
          <a:custGeom>
            <a:avLst/>
            <a:gdLst>
              <a:gd name="connsiteX0" fmla="*/ 0 w 8080004"/>
              <a:gd name="connsiteY0" fmla="*/ 0 h 1099223"/>
              <a:gd name="connsiteX1" fmla="*/ 8080004 w 8080004"/>
              <a:gd name="connsiteY1" fmla="*/ 0 h 1099223"/>
              <a:gd name="connsiteX2" fmla="*/ 8080004 w 8080004"/>
              <a:gd name="connsiteY2" fmla="*/ 1099223 h 1099223"/>
              <a:gd name="connsiteX3" fmla="*/ 0 w 8080004"/>
              <a:gd name="connsiteY3" fmla="*/ 1099223 h 1099223"/>
              <a:gd name="connsiteX4" fmla="*/ 0 w 8080004"/>
              <a:gd name="connsiteY4" fmla="*/ 0 h 1099223"/>
              <a:gd name="connsiteX0" fmla="*/ 2394858 w 8080004"/>
              <a:gd name="connsiteY0" fmla="*/ 0 h 1099223"/>
              <a:gd name="connsiteX1" fmla="*/ 8080004 w 8080004"/>
              <a:gd name="connsiteY1" fmla="*/ 0 h 1099223"/>
              <a:gd name="connsiteX2" fmla="*/ 8080004 w 8080004"/>
              <a:gd name="connsiteY2" fmla="*/ 1099223 h 1099223"/>
              <a:gd name="connsiteX3" fmla="*/ 0 w 8080004"/>
              <a:gd name="connsiteY3" fmla="*/ 1099223 h 1099223"/>
              <a:gd name="connsiteX4" fmla="*/ 2394858 w 8080004"/>
              <a:gd name="connsiteY4" fmla="*/ 0 h 1099223"/>
              <a:gd name="connsiteX0" fmla="*/ 682172 w 6367318"/>
              <a:gd name="connsiteY0" fmla="*/ 0 h 1099223"/>
              <a:gd name="connsiteX1" fmla="*/ 6367318 w 6367318"/>
              <a:gd name="connsiteY1" fmla="*/ 0 h 1099223"/>
              <a:gd name="connsiteX2" fmla="*/ 6367318 w 6367318"/>
              <a:gd name="connsiteY2" fmla="*/ 1099223 h 1099223"/>
              <a:gd name="connsiteX3" fmla="*/ 0 w 6367318"/>
              <a:gd name="connsiteY3" fmla="*/ 1084709 h 1099223"/>
              <a:gd name="connsiteX4" fmla="*/ 682172 w 6367318"/>
              <a:gd name="connsiteY4" fmla="*/ 0 h 1099223"/>
              <a:gd name="connsiteX0" fmla="*/ 682172 w 6367318"/>
              <a:gd name="connsiteY0" fmla="*/ 0 h 1099223"/>
              <a:gd name="connsiteX1" fmla="*/ 6367318 w 6367318"/>
              <a:gd name="connsiteY1" fmla="*/ 0 h 1099223"/>
              <a:gd name="connsiteX2" fmla="*/ 5569032 w 6367318"/>
              <a:gd name="connsiteY2" fmla="*/ 1099223 h 1099223"/>
              <a:gd name="connsiteX3" fmla="*/ 0 w 6367318"/>
              <a:gd name="connsiteY3" fmla="*/ 1084709 h 1099223"/>
              <a:gd name="connsiteX4" fmla="*/ 682172 w 6367318"/>
              <a:gd name="connsiteY4" fmla="*/ 0 h 109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7318" h="1099223">
                <a:moveTo>
                  <a:pt x="682172" y="0"/>
                </a:moveTo>
                <a:lnTo>
                  <a:pt x="6367318" y="0"/>
                </a:lnTo>
                <a:lnTo>
                  <a:pt x="5569032" y="1099223"/>
                </a:lnTo>
                <a:lnTo>
                  <a:pt x="0" y="1084709"/>
                </a:lnTo>
                <a:lnTo>
                  <a:pt x="682172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خطة طوارئ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9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DA7CA3-642E-4F9B-9B49-2E796F155B3C}"/>
              </a:ext>
            </a:extLst>
          </p:cNvPr>
          <p:cNvPicPr/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r="37960" b="7643"/>
          <a:stretch/>
        </p:blipFill>
        <p:spPr bwMode="auto">
          <a:xfrm flipH="1">
            <a:off x="0" y="-8465"/>
            <a:ext cx="7561923" cy="6866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E5E68-BE46-4031-9814-2CAB42D1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81" y="0"/>
            <a:ext cx="4083352" cy="1320800"/>
          </a:xfrm>
        </p:spPr>
        <p:txBody>
          <a:bodyPr anchor="ctr">
            <a:normAutofit/>
          </a:bodyPr>
          <a:lstStyle/>
          <a:p>
            <a:r>
              <a:rPr lang="ar-EG" sz="8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البحث العلمى</a:t>
            </a:r>
            <a:endParaRPr lang="en-US" sz="8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77CD-13F4-438F-8C95-B20EFC6D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448" y="3599543"/>
            <a:ext cx="6192949" cy="3275387"/>
          </a:xfrm>
        </p:spPr>
        <p:txBody>
          <a:bodyPr anchor="ctr">
            <a:normAutofit/>
          </a:bodyPr>
          <a:lstStyle/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اتفاقية مع أكاديمية البحث العلمى</a:t>
            </a: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تفعيل فرع الاكاديمية الفرعى </a:t>
            </a: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تفعيل وحدة النشر الدولى</a:t>
            </a: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اعداد مجموعات للنشر بخصوص </a:t>
            </a:r>
            <a:r>
              <a:rPr lang="en-US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COVID </a:t>
            </a: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(18 بحث منشور + 4 مقبول للنشر)</a:t>
            </a: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4 اختراعات كلية الهندسة+ 1 حاسبات+ منتجات الكحول لكلية العلوم</a:t>
            </a: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انشاء المكتب الرابع </a:t>
            </a:r>
            <a:r>
              <a:rPr lang="ar-EG" sz="1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للتايكو</a:t>
            </a: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نادى ريادة الاعمال)</a:t>
            </a: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الحصول على المرحلة الثانية </a:t>
            </a:r>
            <a:r>
              <a:rPr lang="ar-EG" sz="1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للتايكو</a:t>
            </a: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الحصول على المرحلة الموحدة </a:t>
            </a:r>
            <a:r>
              <a:rPr lang="ar-EG" sz="1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للتايكو</a:t>
            </a:r>
            <a:endParaRPr lang="ar-EG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اعداد دراسة جدوى ورسومات لحاضنة أعمال ( مستثمرين + بنك )</a:t>
            </a: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اعداد دراسة جدوى ورسومات لمركز البحوث بجامعة قناة السويس</a:t>
            </a:r>
          </a:p>
          <a:p>
            <a:pPr algn="r" rtl="1">
              <a:lnSpc>
                <a:spcPct val="60000"/>
              </a:lnSpc>
            </a:pP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مؤتمر شباب </a:t>
            </a:r>
            <a:r>
              <a:rPr lang="ar-EG" sz="1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الباحثيين</a:t>
            </a: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online</a:t>
            </a:r>
            <a:r>
              <a:rPr lang="en-US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>
              <a:lnSpc>
                <a:spcPct val="60000"/>
              </a:lnSpc>
            </a:pPr>
            <a:r>
              <a:rPr lang="en-US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حلقات نقاش مع المبتعثين بالخارج عبر </a:t>
            </a:r>
            <a:r>
              <a:rPr lang="ar-EG" sz="1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الفيديوكونفرنس</a:t>
            </a: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98ECD99-320A-4053-ABB5-A8DC37ADD1FB}"/>
              </a:ext>
            </a:extLst>
          </p:cNvPr>
          <p:cNvPicPr/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6142" b="-4"/>
          <a:stretch/>
        </p:blipFill>
        <p:spPr bwMode="auto">
          <a:xfrm>
            <a:off x="7561942" y="0"/>
            <a:ext cx="4630037" cy="359954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6E5F5-F467-43DC-A564-66DAD72E246C}"/>
              </a:ext>
            </a:extLst>
          </p:cNvPr>
          <p:cNvSpPr txBox="1"/>
          <p:nvPr/>
        </p:nvSpPr>
        <p:spPr>
          <a:xfrm>
            <a:off x="-19" y="6347883"/>
            <a:ext cx="4551305" cy="3429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ar-EG" sz="13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انشاء بيت حيوان</a:t>
            </a:r>
            <a:endParaRPr lang="en-US" sz="13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056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5CD87-67A8-42C4-A39D-54F4B5CA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الدراسات العليا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4FAF2B-ABC3-4F00-915E-3F7A10A55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8419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41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250779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BE9906B-06EB-456A-A572-309EE49B2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38410" r="4741" b="31895"/>
          <a:stretch/>
        </p:blipFill>
        <p:spPr>
          <a:xfrm>
            <a:off x="-878920" y="-6824"/>
            <a:ext cx="925517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8F001-199B-41C9-8394-9649AA28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14" y="248462"/>
            <a:ext cx="4817660" cy="97735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ar-EG" sz="6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خدمة المجتمع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8ABFF7-0DB8-40CA-B908-F9F243F0F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 r="-1" b="39331"/>
          <a:stretch/>
        </p:blipFill>
        <p:spPr>
          <a:xfrm>
            <a:off x="7497333" y="10"/>
            <a:ext cx="4694666" cy="3428990"/>
          </a:xfrm>
          <a:prstGeom prst="rect">
            <a:avLst/>
          </a:prstGeom>
        </p:spPr>
      </p:pic>
      <p:pic>
        <p:nvPicPr>
          <p:cNvPr id="9" name="Picture 8" descr="A group of people standing next to a fence&#10;&#10;Description automatically generated">
            <a:extLst>
              <a:ext uri="{FF2B5EF4-FFF2-40B4-BE49-F238E27FC236}">
                <a16:creationId xmlns:a16="http://schemas.microsoft.com/office/drawing/2014/main" id="{80B9B4A9-2396-48A4-AE2D-AEEF75AB52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r="-2" b="-2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03F56-972C-4151-BD92-9470AE64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81968" y="3930710"/>
            <a:ext cx="8474979" cy="2944401"/>
          </a:xfrm>
          <a:solidFill>
            <a:schemeClr val="bg1">
              <a:alpha val="64000"/>
            </a:schemeClr>
          </a:solidFill>
        </p:spPr>
        <p:txBody>
          <a:bodyPr numCol="2" rtlCol="1">
            <a:normAutofit/>
          </a:bodyPr>
          <a:lstStyle/>
          <a:p>
            <a:pPr algn="r" rtl="1">
              <a:lnSpc>
                <a:spcPct val="95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قوافل اصحاح بيئى (قرية الحجاز) وعلاج 1074 حالة مرضية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تطوير مدرسة الفصل الواحد الكيلو 12 قرية الفردان</a:t>
            </a:r>
          </a:p>
          <a:p>
            <a:pPr marL="0" indent="0" algn="r" rtl="1">
              <a:lnSpc>
                <a:spcPct val="95000"/>
              </a:lnSpc>
              <a:buNone/>
            </a:pPr>
            <a:r>
              <a:rPr lang="ar-EG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مشروعات الامن الغذائى:</a:t>
            </a:r>
          </a:p>
          <a:p>
            <a:pPr algn="r" rtl="1">
              <a:lnSpc>
                <a:spcPct val="95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تعزيز دور الوحدات المنتجة للمواد الغذائية (زراعة-بيطرى- سياحة- </a:t>
            </a:r>
            <a:r>
              <a:rPr lang="ar-E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اسنزراع</a:t>
            </a: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سمكى)</a:t>
            </a:r>
          </a:p>
          <a:p>
            <a:pPr algn="r" rtl="1">
              <a:lnSpc>
                <a:spcPct val="95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خطة تطوير المزارع ورفع كفاءتها الانتاجية </a:t>
            </a:r>
          </a:p>
          <a:p>
            <a:pPr algn="r" rtl="1">
              <a:lnSpc>
                <a:spcPct val="95000"/>
              </a:lnSpc>
            </a:pPr>
            <a:r>
              <a:rPr lang="ar-EG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رفع كفاءة مزرعة كلية الزراعة</a:t>
            </a:r>
          </a:p>
          <a:p>
            <a:pPr algn="r" rtl="1">
              <a:lnSpc>
                <a:spcPct val="95000"/>
              </a:lnSpc>
            </a:pPr>
            <a:r>
              <a:rPr lang="ar-EG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رفع كفاءة مزرعة كلية الطب البيطرى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تصنيع المطهرات من خلال وحدة الخدمة العامة والاستشارات العلمية بكلية العلوم</a:t>
            </a:r>
          </a:p>
          <a:p>
            <a:pPr algn="r" rtl="1">
              <a:lnSpc>
                <a:spcPct val="95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تصنيع كمامات من القماش مدعم بفلتر أو بمادة مضادة للفيروسات.</a:t>
            </a:r>
          </a:p>
          <a:p>
            <a:pPr algn="r" rtl="1">
              <a:lnSpc>
                <a:spcPct val="95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التعاون مع نقابة أطباء الاسماعيلية فى مجال التدريب</a:t>
            </a:r>
          </a:p>
          <a:p>
            <a:pPr algn="r" rtl="1">
              <a:lnSpc>
                <a:spcPct val="95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التعاون مع هيئة تعليم الكبار</a:t>
            </a:r>
          </a:p>
          <a:p>
            <a:pPr algn="r" rtl="1">
              <a:lnSpc>
                <a:spcPct val="95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المستشفيات الجامعية ودورها فى مواجه كورونا</a:t>
            </a:r>
          </a:p>
          <a:p>
            <a:pPr algn="r" rtl="1">
              <a:lnSpc>
                <a:spcPct val="95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استقبال العالقين بالخارج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611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DA8511D-8D74-403D-98E1-6DA11DDC24E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r="-2" b="32695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B5CFBF-BA97-40F5-8009-AE55CAC3677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2556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5BB92-7D3B-436D-95F2-5E3A348E4DA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866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11D9C-5433-4AF9-8813-6A010C681BB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0" r="-2" b="6402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F82BAC-6CCE-419F-935C-3C04DD3A6350}"/>
              </a:ext>
            </a:extLst>
          </p:cNvPr>
          <p:cNvSpPr txBox="1"/>
          <p:nvPr/>
        </p:nvSpPr>
        <p:spPr>
          <a:xfrm>
            <a:off x="4808482" y="3012278"/>
            <a:ext cx="7383517" cy="33467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ar-EG" b="1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اتفاقية تعاون مع جامعة الخليج </a:t>
            </a:r>
            <a:endParaRPr lang="en-US" b="1">
              <a:solidFill>
                <a:srgbClr val="FFFF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C4D3C1-25BD-4CCA-9235-DB5868C6D416}"/>
              </a:ext>
            </a:extLst>
          </p:cNvPr>
          <p:cNvSpPr txBox="1"/>
          <p:nvPr/>
        </p:nvSpPr>
        <p:spPr>
          <a:xfrm>
            <a:off x="21" y="3012278"/>
            <a:ext cx="4303966" cy="33442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rtl="1">
              <a:spcAft>
                <a:spcPts val="600"/>
              </a:spcAft>
            </a:pPr>
            <a:r>
              <a:rPr lang="ar-EG" b="1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تعاون مع نقابة أطباء الاسماعيلية</a:t>
            </a:r>
            <a:endParaRPr lang="en-US" b="1">
              <a:solidFill>
                <a:srgbClr val="FFFF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44C6A-2858-4975-8E3C-DD5ABBEC3A5D}"/>
              </a:ext>
            </a:extLst>
          </p:cNvPr>
          <p:cNvSpPr txBox="1"/>
          <p:nvPr/>
        </p:nvSpPr>
        <p:spPr>
          <a:xfrm>
            <a:off x="6526924" y="6523330"/>
            <a:ext cx="5665076" cy="33467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ar-EG" b="1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هيئة تعليم الكبار بالسماعيلية </a:t>
            </a:r>
            <a:endParaRPr lang="en-US" b="1">
              <a:solidFill>
                <a:srgbClr val="FFFF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7A540-2906-4F2A-BC72-072CF0E81082}"/>
              </a:ext>
            </a:extLst>
          </p:cNvPr>
          <p:cNvSpPr txBox="1"/>
          <p:nvPr/>
        </p:nvSpPr>
        <p:spPr>
          <a:xfrm>
            <a:off x="0" y="6476032"/>
            <a:ext cx="6096000" cy="38196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b="1" dirty="0">
                <a:solidFill>
                  <a:srgbClr val="FFFF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استقبال </a:t>
            </a:r>
            <a:r>
              <a:rPr lang="ar-EG" b="1" dirty="0">
                <a:solidFill>
                  <a:srgbClr val="FFFF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b="1" dirty="0">
                <a:solidFill>
                  <a:srgbClr val="FFFF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جام</a:t>
            </a:r>
            <a:r>
              <a:rPr lang="ar-EG" b="1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b="1" dirty="0">
                <a:solidFill>
                  <a:srgbClr val="FFFF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ة </a:t>
            </a:r>
            <a:r>
              <a:rPr lang="ar-EG" b="1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b="1" dirty="0">
                <a:solidFill>
                  <a:srgbClr val="FFFF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اتحاد طلاب مدرسه الزهور الثانويه بنات بالإسماعيلية </a:t>
            </a:r>
            <a:endParaRPr lang="en-US" b="1" dirty="0">
              <a:solidFill>
                <a:srgbClr val="FFFFFF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174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4A91-8896-499A-BDD4-3890BCCF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4259"/>
          </a:xfrm>
        </p:spPr>
        <p:txBody>
          <a:bodyPr>
            <a:normAutofit fontScale="90000"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وفد منتدى التنمية البيئية لسيناء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بجامعة قناة السويس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الخميس 19-12-2019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زيارة وفد منتدى التنمية البيئية لسيناء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بجامعة قناة السويس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الخميس 19-12-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F8A50-4D97-413F-814C-B554F4B861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A997E9-EA35-47F7-A61C-BFD16FEAD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086" y="365125"/>
            <a:ext cx="7024914" cy="5878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زيارة وفد منتدى التنمية البيئية لسيناء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بجامعة قناة السويس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EG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بالتعاون مع </a:t>
            </a:r>
            <a:r>
              <a:rPr kumimoji="0" lang="en-US" altLang="en-US" sz="2400" i="0" u="none" strike="noStrike" normalizeH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DAAD</a:t>
            </a:r>
            <a:r>
              <a:rPr kumimoji="0" lang="ar-EG" altLang="en-US" sz="2400" i="0" u="none" strike="noStrike" normalizeH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96C37-C8E2-4D18-8E20-E072CCD0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86" y="5023977"/>
            <a:ext cx="10961914" cy="1356404"/>
          </a:xfrm>
          <a:solidFill>
            <a:schemeClr val="tx1">
              <a:alpha val="48000"/>
            </a:schemeClr>
          </a:solidFill>
          <a:ln>
            <a:noFill/>
          </a:ln>
        </p:spPr>
        <p:txBody>
          <a:bodyPr/>
          <a:lstStyle/>
          <a:p>
            <a:pPr marL="0" marR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وفد منتدى التنمية البيئية لسيناء بجامعة قناة </a:t>
            </a:r>
            <a:r>
              <a:rPr kumimoji="0" lang="ar-EG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رئيس مجلس إدارة شركة مياه الشرب والصرف الصحى بشمال وجنوب سيناء و الدكتور جمال قطب مدير معهد بحوث الموارد المائية بوزارة الرى و الدكتور مايكل شنايدر استاذ المياه بجامعة برلين وذلك على هامش افتتاح منتدى التنميه البيئية لسيناء..</a:t>
            </a:r>
            <a:r>
              <a:rPr kumimoji="0" lang="ar-EG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kumimoji="0" lang="ar-EG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خريطة رقمية و مستقبل اقتصادى الذى نظمه كلية العلوم بالتعاون مع الهيئة الألمانية للتبادل العلمى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DAAD </a:t>
            </a:r>
            <a:r>
              <a:rPr kumimoji="0" lang="ar-EG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وشبكة العلوم والتكنولوجيا بالشرق الأوسط وشمال أفريقيا وشركة مياه الشرب والصرف الصحى بشمال وجنوب سيناء و معهد بحوث الموارد المائية بوزارة الرى.</a:t>
            </a:r>
            <a:r>
              <a:rPr lang="ar-SA" sz="1800" b="1" dirty="0"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الخميس 19-12-2019</a:t>
            </a:r>
            <a:endParaRPr lang="en-US" sz="1800" dirty="0">
              <a:solidFill>
                <a:schemeClr val="bg1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1003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BD994-89D3-4061-A58D-8329813FF6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-1" r="26950" b="-1"/>
          <a:stretch/>
        </p:blipFill>
        <p:spPr bwMode="auto"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45AC23E-F7C5-4220-AA96-9667B72B6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8E1F2E-B654-4ECD-997C-D870A3FB2B45}"/>
              </a:ext>
            </a:extLst>
          </p:cNvPr>
          <p:cNvSpPr/>
          <p:nvPr/>
        </p:nvSpPr>
        <p:spPr>
          <a:xfrm>
            <a:off x="9316" y="4708376"/>
            <a:ext cx="6444100" cy="1873327"/>
          </a:xfrm>
          <a:custGeom>
            <a:avLst/>
            <a:gdLst>
              <a:gd name="connsiteX0" fmla="*/ 0 w 6444100"/>
              <a:gd name="connsiteY0" fmla="*/ 0 h 3310306"/>
              <a:gd name="connsiteX1" fmla="*/ 6444100 w 6444100"/>
              <a:gd name="connsiteY1" fmla="*/ 0 h 3310306"/>
              <a:gd name="connsiteX2" fmla="*/ 6444100 w 6444100"/>
              <a:gd name="connsiteY2" fmla="*/ 3310306 h 3310306"/>
              <a:gd name="connsiteX3" fmla="*/ 0 w 6444100"/>
              <a:gd name="connsiteY3" fmla="*/ 3310306 h 3310306"/>
              <a:gd name="connsiteX4" fmla="*/ 0 w 6444100"/>
              <a:gd name="connsiteY4" fmla="*/ 0 h 3310306"/>
              <a:gd name="connsiteX0" fmla="*/ 0 w 6444100"/>
              <a:gd name="connsiteY0" fmla="*/ 45719 h 3356025"/>
              <a:gd name="connsiteX1" fmla="*/ 5118346 w 6444100"/>
              <a:gd name="connsiteY1" fmla="*/ 0 h 3356025"/>
              <a:gd name="connsiteX2" fmla="*/ 6444100 w 6444100"/>
              <a:gd name="connsiteY2" fmla="*/ 3356025 h 3356025"/>
              <a:gd name="connsiteX3" fmla="*/ 0 w 6444100"/>
              <a:gd name="connsiteY3" fmla="*/ 3356025 h 3356025"/>
              <a:gd name="connsiteX4" fmla="*/ 0 w 6444100"/>
              <a:gd name="connsiteY4" fmla="*/ 45719 h 3356025"/>
              <a:gd name="connsiteX0" fmla="*/ 0 w 6444100"/>
              <a:gd name="connsiteY0" fmla="*/ 0 h 3310306"/>
              <a:gd name="connsiteX1" fmla="*/ 4653888 w 6444100"/>
              <a:gd name="connsiteY1" fmla="*/ 345240 h 3310306"/>
              <a:gd name="connsiteX2" fmla="*/ 6444100 w 6444100"/>
              <a:gd name="connsiteY2" fmla="*/ 3310306 h 3310306"/>
              <a:gd name="connsiteX3" fmla="*/ 0 w 6444100"/>
              <a:gd name="connsiteY3" fmla="*/ 3310306 h 3310306"/>
              <a:gd name="connsiteX4" fmla="*/ 0 w 6444100"/>
              <a:gd name="connsiteY4" fmla="*/ 0 h 3310306"/>
              <a:gd name="connsiteX0" fmla="*/ 0 w 6444100"/>
              <a:gd name="connsiteY0" fmla="*/ 0 h 3310306"/>
              <a:gd name="connsiteX1" fmla="*/ 4929660 w 6444100"/>
              <a:gd name="connsiteY1" fmla="*/ 45719 h 3310306"/>
              <a:gd name="connsiteX2" fmla="*/ 6444100 w 6444100"/>
              <a:gd name="connsiteY2" fmla="*/ 3310306 h 3310306"/>
              <a:gd name="connsiteX3" fmla="*/ 0 w 6444100"/>
              <a:gd name="connsiteY3" fmla="*/ 3310306 h 3310306"/>
              <a:gd name="connsiteX4" fmla="*/ 0 w 6444100"/>
              <a:gd name="connsiteY4" fmla="*/ 0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100" h="3310306">
                <a:moveTo>
                  <a:pt x="0" y="0"/>
                </a:moveTo>
                <a:lnTo>
                  <a:pt x="4929660" y="45719"/>
                </a:lnTo>
                <a:lnTo>
                  <a:pt x="6444100" y="3310306"/>
                </a:lnTo>
                <a:lnTo>
                  <a:pt x="0" y="33103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B60297-8853-4B20-863D-BF1DA9B8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58" y="-23086"/>
            <a:ext cx="3048000" cy="910014"/>
          </a:xfrm>
          <a:custGeom>
            <a:avLst/>
            <a:gdLst>
              <a:gd name="connsiteX0" fmla="*/ 0 w 4193810"/>
              <a:gd name="connsiteY0" fmla="*/ 0 h 880985"/>
              <a:gd name="connsiteX1" fmla="*/ 4193810 w 4193810"/>
              <a:gd name="connsiteY1" fmla="*/ 0 h 880985"/>
              <a:gd name="connsiteX2" fmla="*/ 4193810 w 4193810"/>
              <a:gd name="connsiteY2" fmla="*/ 880985 h 880985"/>
              <a:gd name="connsiteX3" fmla="*/ 0 w 4193810"/>
              <a:gd name="connsiteY3" fmla="*/ 880985 h 880985"/>
              <a:gd name="connsiteX4" fmla="*/ 0 w 4193810"/>
              <a:gd name="connsiteY4" fmla="*/ 0 h 880985"/>
              <a:gd name="connsiteX0" fmla="*/ 0 w 4193810"/>
              <a:gd name="connsiteY0" fmla="*/ 29029 h 910014"/>
              <a:gd name="connsiteX1" fmla="*/ 4034153 w 4193810"/>
              <a:gd name="connsiteY1" fmla="*/ 0 h 910014"/>
              <a:gd name="connsiteX2" fmla="*/ 4193810 w 4193810"/>
              <a:gd name="connsiteY2" fmla="*/ 910014 h 910014"/>
              <a:gd name="connsiteX3" fmla="*/ 0 w 4193810"/>
              <a:gd name="connsiteY3" fmla="*/ 910014 h 910014"/>
              <a:gd name="connsiteX4" fmla="*/ 0 w 4193810"/>
              <a:gd name="connsiteY4" fmla="*/ 29029 h 910014"/>
              <a:gd name="connsiteX0" fmla="*/ 0 w 4455067"/>
              <a:gd name="connsiteY0" fmla="*/ 29029 h 910014"/>
              <a:gd name="connsiteX1" fmla="*/ 4034153 w 4455067"/>
              <a:gd name="connsiteY1" fmla="*/ 0 h 910014"/>
              <a:gd name="connsiteX2" fmla="*/ 4455067 w 4455067"/>
              <a:gd name="connsiteY2" fmla="*/ 910014 h 910014"/>
              <a:gd name="connsiteX3" fmla="*/ 0 w 4455067"/>
              <a:gd name="connsiteY3" fmla="*/ 910014 h 910014"/>
              <a:gd name="connsiteX4" fmla="*/ 0 w 4455067"/>
              <a:gd name="connsiteY4" fmla="*/ 29029 h 910014"/>
              <a:gd name="connsiteX0" fmla="*/ 0 w 4455067"/>
              <a:gd name="connsiteY0" fmla="*/ 29029 h 910014"/>
              <a:gd name="connsiteX1" fmla="*/ 4034153 w 4455067"/>
              <a:gd name="connsiteY1" fmla="*/ 0 h 910014"/>
              <a:gd name="connsiteX2" fmla="*/ 4455067 w 4455067"/>
              <a:gd name="connsiteY2" fmla="*/ 910014 h 910014"/>
              <a:gd name="connsiteX3" fmla="*/ 1625600 w 4455067"/>
              <a:gd name="connsiteY3" fmla="*/ 910014 h 910014"/>
              <a:gd name="connsiteX4" fmla="*/ 0 w 4455067"/>
              <a:gd name="connsiteY4" fmla="*/ 29029 h 910014"/>
              <a:gd name="connsiteX0" fmla="*/ 0 w 2829467"/>
              <a:gd name="connsiteY0" fmla="*/ 29029 h 910014"/>
              <a:gd name="connsiteX1" fmla="*/ 2408553 w 2829467"/>
              <a:gd name="connsiteY1" fmla="*/ 0 h 910014"/>
              <a:gd name="connsiteX2" fmla="*/ 2829467 w 2829467"/>
              <a:gd name="connsiteY2" fmla="*/ 910014 h 910014"/>
              <a:gd name="connsiteX3" fmla="*/ 0 w 2829467"/>
              <a:gd name="connsiteY3" fmla="*/ 910014 h 910014"/>
              <a:gd name="connsiteX4" fmla="*/ 0 w 2829467"/>
              <a:gd name="connsiteY4" fmla="*/ 29029 h 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467" h="910014">
                <a:moveTo>
                  <a:pt x="0" y="29029"/>
                </a:moveTo>
                <a:lnTo>
                  <a:pt x="2408553" y="0"/>
                </a:lnTo>
                <a:lnTo>
                  <a:pt x="2829467" y="910014"/>
                </a:lnTo>
                <a:lnTo>
                  <a:pt x="0" y="910014"/>
                </a:lnTo>
                <a:lnTo>
                  <a:pt x="0" y="29029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rtl="1"/>
            <a:r>
              <a:rPr lang="ar-EG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الجهاز</a:t>
            </a:r>
            <a:r>
              <a:rPr lang="ar-EG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الادارى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715E10-1E7C-4349-A3E3-CE35AA76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24" y="4944314"/>
            <a:ext cx="5677881" cy="1367889"/>
          </a:xfrm>
        </p:spPr>
        <p:txBody>
          <a:bodyPr>
            <a:noAutofit/>
          </a:bodyPr>
          <a:lstStyle/>
          <a:p>
            <a:pPr marL="1146175" algn="just" rtl="1">
              <a:lnSpc>
                <a:spcPct val="90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اتفاقية مع الهيئة القومية للبريد (جميع الاعمال  المقدمة لأعضاء هيئة التدريس والعاملين والطلاب  ماعدا المرور و الشهر العقارى)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E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39775" algn="r" rtl="1">
              <a:lnSpc>
                <a:spcPct val="90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زيادة الاجر اليومى من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جنيه الى 70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E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08000" algn="r" rtl="1">
              <a:lnSpc>
                <a:spcPct val="90000"/>
              </a:lnSpc>
            </a:pP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بنك ناصر الاجتماعى لرعاية العمالة المؤقتة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49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38624-D347-467E-852E-5DF0ADC72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703E5-3E4E-4E47-A7A9-36BD3D72C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890" y="5029903"/>
            <a:ext cx="5192090" cy="1828087"/>
          </a:xfrm>
          <a:solidFill>
            <a:schemeClr val="bg1">
              <a:alpha val="53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ar-EG" dirty="0">
                <a:solidFill>
                  <a:srgbClr val="FFFFFF"/>
                </a:solidFill>
              </a:rPr>
              <a:t>الحصول على الايزو للعام الرابع </a:t>
            </a:r>
          </a:p>
          <a:p>
            <a:pPr algn="r" rtl="1"/>
            <a:r>
              <a:rPr lang="ar-EG" dirty="0">
                <a:solidFill>
                  <a:srgbClr val="FFFFFF"/>
                </a:solidFill>
              </a:rPr>
              <a:t> اعداد 12 كلية للتقدم للامتياز الحكومى</a:t>
            </a:r>
          </a:p>
          <a:p>
            <a:pPr algn="r" rtl="1"/>
            <a:r>
              <a:rPr lang="ar-EG" dirty="0">
                <a:solidFill>
                  <a:srgbClr val="FFFFFF"/>
                </a:solidFill>
              </a:rPr>
              <a:t>اعداد الخطة الاستراتيجية 2020-2025</a:t>
            </a:r>
          </a:p>
          <a:p>
            <a:pPr algn="r" rtl="1"/>
            <a:r>
              <a:rPr lang="ar-EG" dirty="0">
                <a:solidFill>
                  <a:srgbClr val="FFFFFF"/>
                </a:solidFill>
              </a:rPr>
              <a:t> تقديم 6 مشروعات قياس وتقويم  </a:t>
            </a:r>
          </a:p>
          <a:p>
            <a:pPr marL="0" indent="0" algn="r" rtl="1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9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3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25">
            <a:extLst>
              <a:ext uri="{FF2B5EF4-FFF2-40B4-BE49-F238E27FC236}">
                <a16:creationId xmlns:a16="http://schemas.microsoft.com/office/drawing/2014/main" id="{29FD90D9-0777-4927-90C9-E837E677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 27">
            <a:extLst>
              <a:ext uri="{FF2B5EF4-FFF2-40B4-BE49-F238E27FC236}">
                <a16:creationId xmlns:a16="http://schemas.microsoft.com/office/drawing/2014/main" id="{F92D073F-0FE7-41B7-ADCD-5CE16DEEE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7095" y="3589867"/>
            <a:ext cx="9290505" cy="2177879"/>
          </a:xfrm>
          <a:prstGeom prst="parallelogram">
            <a:avLst>
              <a:gd name="adj" fmla="val 31571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BED69-540E-4D4B-BFAD-533DD403D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-123" r="25049" b="123"/>
          <a:stretch/>
        </p:blipFill>
        <p:spPr>
          <a:xfrm>
            <a:off x="7426304" y="10"/>
            <a:ext cx="4765696" cy="685799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37A9E6-A21A-4DA8-93E5-2F9FF55F97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r="1" b="18930"/>
          <a:stretch/>
        </p:blipFill>
        <p:spPr>
          <a:xfrm>
            <a:off x="20" y="10"/>
            <a:ext cx="4600666" cy="685799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2A6AB-6B9A-4CE2-A6A9-2500A5E74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2" r="20051" b="-1"/>
          <a:stretch/>
        </p:blipFill>
        <p:spPr>
          <a:xfrm>
            <a:off x="2573336" y="10"/>
            <a:ext cx="6873151" cy="6857990"/>
          </a:xfrm>
          <a:custGeom>
            <a:avLst/>
            <a:gdLst/>
            <a:ahLst/>
            <a:cxnLst/>
            <a:rect l="l" t="t" r="r" b="b"/>
            <a:pathLst>
              <a:path w="6873151" h="6858000">
                <a:moveTo>
                  <a:pt x="2068579" y="0"/>
                </a:moveTo>
                <a:lnTo>
                  <a:pt x="6873151" y="0"/>
                </a:lnTo>
                <a:lnTo>
                  <a:pt x="480457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6305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87ADDF3-96F2-4CFC-A961-14113FC2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2195AFC-C4B1-4F21-9849-0E1B66F2B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1AB1A5-6C23-425A-ACBF-0D08C378E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3259683F-7E6E-4F2B-B111-63DBFBD4F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54145D7C-848F-41FC-AF6F-961397D30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9AA40C3-8FF8-4143-9FD4-40F05CB5C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F1EF6D83-6402-4744-921F-6A5D16D93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2BF1FF8-D859-496E-960A-4B09EDCC23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4037913A-DA6D-4F85-9684-18087E270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8B65EBE-E36D-4765-90B8-BB2A83148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8D8D2E7-9C8B-4675-A753-93F92FE53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7CEE80F-E7EE-4548-B5CC-944C959B9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1" r="-1178" b="-1"/>
          <a:stretch/>
        </p:blipFill>
        <p:spPr>
          <a:xfrm>
            <a:off x="-16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 descr="A group of people wearing military uniforms&#10;&#10;Description automatically generated">
            <a:extLst>
              <a:ext uri="{FF2B5EF4-FFF2-40B4-BE49-F238E27FC236}">
                <a16:creationId xmlns:a16="http://schemas.microsoft.com/office/drawing/2014/main" id="{160A489C-6975-4B9D-86C8-4B9C0FE42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r="14077" b="2"/>
          <a:stretch/>
        </p:blipFill>
        <p:spPr>
          <a:xfrm>
            <a:off x="5790369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3029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87ADDF3-96F2-4CFC-A961-14113FC2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195AFC-C4B1-4F21-9849-0E1B66F2B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1AB1A5-6C23-425A-ACBF-0D08C378E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3259683F-7E6E-4F2B-B111-63DBFBD4F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4145D7C-848F-41FC-AF6F-961397D30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9AA40C3-8FF8-4143-9FD4-40F05CB5C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F1EF6D83-6402-4744-921F-6A5D16D93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E2BF1FF8-D859-496E-960A-4B09EDCC23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4037913A-DA6D-4F85-9684-18087E270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8B65EBE-E36D-4765-90B8-BB2A83148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48D8D2E7-9C8B-4675-A753-93F92FE53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59BB1-5529-4558-A10B-979B4C563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36209" r="-725" b="32597"/>
          <a:stretch/>
        </p:blipFill>
        <p:spPr>
          <a:xfrm>
            <a:off x="20" y="1"/>
            <a:ext cx="6047345" cy="3353573"/>
          </a:xfrm>
          <a:custGeom>
            <a:avLst/>
            <a:gdLst/>
            <a:ahLst/>
            <a:cxnLst/>
            <a:rect l="l" t="t" r="r" b="b"/>
            <a:pathLst>
              <a:path w="6047365" h="3353573">
                <a:moveTo>
                  <a:pt x="0" y="0"/>
                </a:moveTo>
                <a:lnTo>
                  <a:pt x="6047365" y="0"/>
                </a:lnTo>
                <a:lnTo>
                  <a:pt x="4494221" y="3353573"/>
                </a:lnTo>
                <a:lnTo>
                  <a:pt x="0" y="3353573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51CC1-50A0-4035-A662-55C7D6873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1" b="36111"/>
          <a:stretch/>
        </p:blipFill>
        <p:spPr>
          <a:xfrm>
            <a:off x="4663934" y="-2"/>
            <a:ext cx="7528069" cy="3353574"/>
          </a:xfrm>
          <a:custGeom>
            <a:avLst/>
            <a:gdLst/>
            <a:ahLst/>
            <a:cxnLst/>
            <a:rect l="l" t="t" r="r" b="b"/>
            <a:pathLst>
              <a:path w="7528069" h="3353574">
                <a:moveTo>
                  <a:pt x="1554386" y="0"/>
                </a:moveTo>
                <a:lnTo>
                  <a:pt x="5327130" y="0"/>
                </a:lnTo>
                <a:lnTo>
                  <a:pt x="7517437" y="0"/>
                </a:lnTo>
                <a:lnTo>
                  <a:pt x="7528069" y="0"/>
                </a:lnTo>
                <a:lnTo>
                  <a:pt x="7528069" y="3353574"/>
                </a:lnTo>
                <a:lnTo>
                  <a:pt x="0" y="3353574"/>
                </a:lnTo>
                <a:close/>
              </a:path>
            </a:pathLst>
          </a:cu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1DCCCE-AB12-472D-89B0-DE260F619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5" t="47911" r="1684" b="31540"/>
          <a:stretch/>
        </p:blipFill>
        <p:spPr>
          <a:xfrm>
            <a:off x="3039622" y="3514442"/>
            <a:ext cx="9152376" cy="3343561"/>
          </a:xfrm>
          <a:custGeom>
            <a:avLst/>
            <a:gdLst/>
            <a:ahLst/>
            <a:cxnLst/>
            <a:rect l="l" t="t" r="r" b="b"/>
            <a:pathLst>
              <a:path w="9152376" h="3343561">
                <a:moveTo>
                  <a:pt x="1549746" y="0"/>
                </a:moveTo>
                <a:lnTo>
                  <a:pt x="9152376" y="0"/>
                </a:lnTo>
                <a:lnTo>
                  <a:pt x="9152376" y="3343561"/>
                </a:lnTo>
                <a:lnTo>
                  <a:pt x="9141744" y="3343561"/>
                </a:lnTo>
                <a:lnTo>
                  <a:pt x="6951437" y="3343561"/>
                </a:lnTo>
                <a:lnTo>
                  <a:pt x="0" y="334356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A8333-4149-46F0-ABE4-8A9C615848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-1804" b="-2"/>
          <a:stretch/>
        </p:blipFill>
        <p:spPr>
          <a:xfrm>
            <a:off x="20" y="3514439"/>
            <a:ext cx="4422018" cy="3343561"/>
          </a:xfrm>
          <a:custGeom>
            <a:avLst/>
            <a:gdLst/>
            <a:ahLst/>
            <a:cxnLst/>
            <a:rect l="l" t="t" r="r" b="b"/>
            <a:pathLst>
              <a:path w="4422038" h="3343561">
                <a:moveTo>
                  <a:pt x="0" y="0"/>
                </a:moveTo>
                <a:lnTo>
                  <a:pt x="4422038" y="0"/>
                </a:lnTo>
                <a:lnTo>
                  <a:pt x="2873531" y="3343560"/>
                </a:lnTo>
                <a:lnTo>
                  <a:pt x="2905179" y="3343560"/>
                </a:lnTo>
                <a:lnTo>
                  <a:pt x="2905179" y="3343561"/>
                </a:lnTo>
                <a:lnTo>
                  <a:pt x="0" y="334356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7817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993C56-B3AA-490B-A227-293E02EB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41" y="4924320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r-EG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شباب الباحثين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DF4B494-CE97-4D85-99EE-FD107B605C2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-1" b="-1"/>
          <a:stretch/>
        </p:blipFill>
        <p:spPr bwMode="auto"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951F5-BB67-490D-B6AB-79602EAD2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11428" b="-1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21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65037"/>
            <a:ext cx="5912339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F6355-E1C4-4E6D-8EAB-BB5743A96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8474" b="3"/>
          <a:stretch/>
        </p:blipFill>
        <p:spPr>
          <a:xfrm>
            <a:off x="7497333" y="10"/>
            <a:ext cx="4694666" cy="3428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47DF7-39D1-43E9-A1BE-347D80577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r="4342" b="2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84C0D5-CEBD-4E4F-B607-D9145A236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r="6921" b="-1"/>
          <a:stretch/>
        </p:blipFill>
        <p:spPr>
          <a:xfrm>
            <a:off x="20" y="10"/>
            <a:ext cx="749731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1C2B8-BECE-43EC-AA58-3FC3E07A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6" y="96587"/>
            <a:ext cx="4590661" cy="976604"/>
          </a:xfrm>
          <a:solidFill>
            <a:schemeClr val="bg1">
              <a:lumMod val="95000"/>
              <a:lumOff val="5000"/>
              <a:alpha val="63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تعزيز الابتكار والإبداع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29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17287-CDBC-48D1-A5E9-52C06927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09D4A-ED08-4361-BB20-94752BD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4248" y="478972"/>
            <a:ext cx="2457752" cy="734351"/>
          </a:xfrm>
        </p:spPr>
        <p:txBody>
          <a:bodyPr>
            <a:normAutofit fontScale="90000"/>
          </a:bodyPr>
          <a:lstStyle/>
          <a:p>
            <a:r>
              <a:rPr lang="ar-EG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اتفاقيات تدريب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770A7-DA01-46F8-AB8A-B3598CCD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906" y="2494418"/>
            <a:ext cx="5196094" cy="238238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EG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اتمام اتفاقية تعاون مع أكاديمية ناصر العسكرية</a:t>
            </a:r>
          </a:p>
          <a:p>
            <a:pPr algn="r" rtl="1"/>
            <a:r>
              <a:rPr lang="ar-EG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شركة </a:t>
            </a:r>
            <a:r>
              <a:rPr lang="en-US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IBM</a:t>
            </a:r>
            <a:r>
              <a:rPr lang="ar-EG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dirty="0">
              <a:solidFill>
                <a:srgbClr val="FFFF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</a:t>
            </a:r>
            <a:r>
              <a:rPr lang="en-US" sz="2800" dirty="0" err="1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Cesco</a:t>
            </a:r>
            <a:r>
              <a:rPr lang="ar-EG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dirty="0">
              <a:solidFill>
                <a:srgbClr val="FFFF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</a:t>
            </a:r>
            <a:r>
              <a:rPr lang="en-US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Hawaii</a:t>
            </a:r>
            <a:r>
              <a:rPr lang="ar-EG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r>
              <a:rPr lang="ar-EG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وضع برنامج اعداد الخريجين </a:t>
            </a:r>
            <a:r>
              <a:rPr lang="en-US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(career center)</a:t>
            </a:r>
            <a:r>
              <a:rPr lang="ar-EG" sz="2800" dirty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dirty="0">
              <a:solidFill>
                <a:srgbClr val="FFFF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4740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250779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387E34C-B1FE-4259-B754-84C10F15BD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6750" b="-1"/>
          <a:stretch/>
        </p:blipFill>
        <p:spPr bwMode="auto">
          <a:xfrm>
            <a:off x="20" y="10"/>
            <a:ext cx="7497313" cy="6857990"/>
          </a:xfrm>
          <a:prstGeom prst="rect">
            <a:avLst/>
          </a:prstGeom>
        </p:spPr>
      </p:pic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1929F7A-99F6-4A16-903B-2CC91D99B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r="3" b="3"/>
          <a:stretch/>
        </p:blipFill>
        <p:spPr>
          <a:xfrm>
            <a:off x="7497333" y="10"/>
            <a:ext cx="4694666" cy="3428990"/>
          </a:xfrm>
          <a:prstGeom prst="rect">
            <a:avLst/>
          </a:prstGeom>
        </p:spPr>
      </p:pic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F0A145B-CEA9-4377-86AA-E5268555A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-2" b="1986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3F7B54-43A3-4627-A97B-0E2D5F3F1BE3}"/>
              </a:ext>
            </a:extLst>
          </p:cNvPr>
          <p:cNvSpPr/>
          <p:nvPr/>
        </p:nvSpPr>
        <p:spPr>
          <a:xfrm>
            <a:off x="3795" y="5057261"/>
            <a:ext cx="6096000" cy="1793269"/>
          </a:xfrm>
          <a:custGeom>
            <a:avLst/>
            <a:gdLst>
              <a:gd name="connsiteX0" fmla="*/ 0 w 6096000"/>
              <a:gd name="connsiteY0" fmla="*/ 0 h 4515399"/>
              <a:gd name="connsiteX1" fmla="*/ 6096000 w 6096000"/>
              <a:gd name="connsiteY1" fmla="*/ 0 h 4515399"/>
              <a:gd name="connsiteX2" fmla="*/ 6096000 w 6096000"/>
              <a:gd name="connsiteY2" fmla="*/ 4515399 h 4515399"/>
              <a:gd name="connsiteX3" fmla="*/ 0 w 6096000"/>
              <a:gd name="connsiteY3" fmla="*/ 4515399 h 4515399"/>
              <a:gd name="connsiteX4" fmla="*/ 0 w 6096000"/>
              <a:gd name="connsiteY4" fmla="*/ 0 h 4515399"/>
              <a:gd name="connsiteX0" fmla="*/ 0 w 6096000"/>
              <a:gd name="connsiteY0" fmla="*/ 0 h 4531165"/>
              <a:gd name="connsiteX1" fmla="*/ 6096000 w 6096000"/>
              <a:gd name="connsiteY1" fmla="*/ 0 h 4531165"/>
              <a:gd name="connsiteX2" fmla="*/ 3478924 w 6096000"/>
              <a:gd name="connsiteY2" fmla="*/ 4531165 h 4531165"/>
              <a:gd name="connsiteX3" fmla="*/ 0 w 6096000"/>
              <a:gd name="connsiteY3" fmla="*/ 4515399 h 4531165"/>
              <a:gd name="connsiteX4" fmla="*/ 0 w 6096000"/>
              <a:gd name="connsiteY4" fmla="*/ 0 h 4531165"/>
              <a:gd name="connsiteX0" fmla="*/ 0 w 6096000"/>
              <a:gd name="connsiteY0" fmla="*/ 0 h 4546931"/>
              <a:gd name="connsiteX1" fmla="*/ 6096000 w 6096000"/>
              <a:gd name="connsiteY1" fmla="*/ 0 h 4546931"/>
              <a:gd name="connsiteX2" fmla="*/ 4692869 w 6096000"/>
              <a:gd name="connsiteY2" fmla="*/ 4546931 h 4546931"/>
              <a:gd name="connsiteX3" fmla="*/ 0 w 6096000"/>
              <a:gd name="connsiteY3" fmla="*/ 4515399 h 4546931"/>
              <a:gd name="connsiteX4" fmla="*/ 0 w 6096000"/>
              <a:gd name="connsiteY4" fmla="*/ 0 h 4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546931">
                <a:moveTo>
                  <a:pt x="0" y="0"/>
                </a:moveTo>
                <a:lnTo>
                  <a:pt x="6096000" y="0"/>
                </a:lnTo>
                <a:lnTo>
                  <a:pt x="4692869" y="4546931"/>
                </a:lnTo>
                <a:lnTo>
                  <a:pt x="0" y="4515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67D91-D1B7-42A9-B2F2-0E70A5A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46" y="5049791"/>
            <a:ext cx="4817660" cy="977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1"/>
            <a:r>
              <a:rPr lang="ar-EG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التحول الرقمي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EF02F-601A-4B19-96DD-D6921C125C17}"/>
              </a:ext>
            </a:extLst>
          </p:cNvPr>
          <p:cNvSpPr txBox="1"/>
          <p:nvPr/>
        </p:nvSpPr>
        <p:spPr>
          <a:xfrm>
            <a:off x="1163238" y="5783022"/>
            <a:ext cx="4105659" cy="1067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ar-E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تجهيز موقع لوحدة التحول الرقمي.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ar-E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سرعة الانترنت بـ 100 ميجا إضافية.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00150" lvl="2" indent="-285750"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ar-EG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التعاقد وتوقيع الاتفاقية على 500 ميجا.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178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62F136-7BB4-4D49-825C-8ED6FB935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7" r="25920" b="-1"/>
          <a:stretch/>
        </p:blipFill>
        <p:spPr>
          <a:xfrm>
            <a:off x="1" y="10"/>
            <a:ext cx="4319259" cy="6857990"/>
          </a:xfrm>
          <a:custGeom>
            <a:avLst/>
            <a:gdLst/>
            <a:ahLst/>
            <a:cxnLst/>
            <a:rect l="l" t="t" r="r" b="b"/>
            <a:pathLst>
              <a:path w="4319259" h="6858000">
                <a:moveTo>
                  <a:pt x="0" y="0"/>
                </a:moveTo>
                <a:lnTo>
                  <a:pt x="4319259" y="0"/>
                </a:lnTo>
                <a:lnTo>
                  <a:pt x="4290943" y="189570"/>
                </a:lnTo>
                <a:lnTo>
                  <a:pt x="4287560" y="189570"/>
                </a:lnTo>
                <a:lnTo>
                  <a:pt x="32914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Isosceles Triangle 30">
            <a:extLst>
              <a:ext uri="{FF2B5EF4-FFF2-40B4-BE49-F238E27FC236}">
                <a16:creationId xmlns:a16="http://schemas.microsoft.com/office/drawing/2014/main" id="{AAE91109-6523-4FB6-AAD7-035E8C413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165AA7-D34B-49CD-8CD4-0BB6C743D0D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5" r="25852" b="-1"/>
          <a:stretch/>
        </p:blipFill>
        <p:spPr bwMode="auto">
          <a:xfrm>
            <a:off x="3324954" y="10"/>
            <a:ext cx="4820935" cy="6857990"/>
          </a:xfrm>
          <a:custGeom>
            <a:avLst/>
            <a:gdLst/>
            <a:ahLst/>
            <a:cxnLst/>
            <a:rect l="l" t="t" r="r" b="b"/>
            <a:pathLst>
              <a:path w="4820935" h="6858000">
                <a:moveTo>
                  <a:pt x="1027763" y="0"/>
                </a:moveTo>
                <a:lnTo>
                  <a:pt x="4820935" y="0"/>
                </a:lnTo>
                <a:lnTo>
                  <a:pt x="4792619" y="189570"/>
                </a:lnTo>
                <a:lnTo>
                  <a:pt x="4789235" y="189570"/>
                </a:lnTo>
                <a:lnTo>
                  <a:pt x="3793172" y="6858000"/>
                </a:lnTo>
                <a:lnTo>
                  <a:pt x="0" y="6858000"/>
                </a:lnTo>
                <a:lnTo>
                  <a:pt x="26598" y="6679936"/>
                </a:lnTo>
                <a:lnTo>
                  <a:pt x="29982" y="667993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290D0-CE43-4A89-BC16-E22B72E43B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6289" b="-1"/>
          <a:stretch/>
        </p:blipFill>
        <p:spPr>
          <a:xfrm>
            <a:off x="7086750" y="10"/>
            <a:ext cx="5105250" cy="6857990"/>
          </a:xfrm>
          <a:custGeom>
            <a:avLst/>
            <a:gdLst/>
            <a:ahLst/>
            <a:cxnLst/>
            <a:rect l="l" t="t" r="r" b="b"/>
            <a:pathLst>
              <a:path w="5105250" h="6858000">
                <a:moveTo>
                  <a:pt x="1027763" y="0"/>
                </a:moveTo>
                <a:lnTo>
                  <a:pt x="5105250" y="0"/>
                </a:lnTo>
                <a:lnTo>
                  <a:pt x="5105250" y="6858000"/>
                </a:lnTo>
                <a:lnTo>
                  <a:pt x="0" y="6858000"/>
                </a:lnTo>
                <a:lnTo>
                  <a:pt x="26597" y="6679936"/>
                </a:lnTo>
                <a:lnTo>
                  <a:pt x="29981" y="6679936"/>
                </a:lnTo>
                <a:close/>
              </a:path>
            </a:pathLst>
          </a:custGeom>
        </p:spPr>
      </p:pic>
      <p:sp>
        <p:nvSpPr>
          <p:cNvPr id="26" name="Freeform 52">
            <a:extLst>
              <a:ext uri="{FF2B5EF4-FFF2-40B4-BE49-F238E27FC236}">
                <a16:creationId xmlns:a16="http://schemas.microsoft.com/office/drawing/2014/main" id="{66483CF5-F8B0-4027-AF91-2B9EA2607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4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rgbClr val="000000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EF4CAD-0802-4E16-AC51-4DD83B278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BD7DEA-A77B-4C15-A0C4-0343479F7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B532CFB-8BEF-4A27-A25B-690BD21E8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68D1C50A-F4EA-4F14-B923-B154D938D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61BD1D5E-05D0-4B4D-885D-46907A71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3E523-17B8-45F5-A0DA-5A0A3E8CE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949" y="5223933"/>
            <a:ext cx="5181601" cy="132967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ar-EG" sz="4400" b="1" dirty="0"/>
              <a:t>معارض بالتعاون مع الوزارات والهيئات</a:t>
            </a:r>
            <a:endParaRPr lang="en-US" sz="4400" b="1" dirty="0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D3CD8986-A9A0-4D27-87EB-08D097327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71C46AE8-0B3A-43F1-96FC-F5AA49C2B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C7D29A34-DA83-48B9-AE26-667A5A42B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685B99FF-7D64-4CD6-86AC-F6210756E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A4247-9979-428C-A037-C216A878541B}"/>
              </a:ext>
            </a:extLst>
          </p:cNvPr>
          <p:cNvSpPr txBox="1"/>
          <p:nvPr/>
        </p:nvSpPr>
        <p:spPr>
          <a:xfrm>
            <a:off x="5294746" y="451592"/>
            <a:ext cx="2742253" cy="369332"/>
          </a:xfrm>
          <a:custGeom>
            <a:avLst/>
            <a:gdLst>
              <a:gd name="connsiteX0" fmla="*/ 0 w 2435599"/>
              <a:gd name="connsiteY0" fmla="*/ 0 h 830997"/>
              <a:gd name="connsiteX1" fmla="*/ 2435599 w 2435599"/>
              <a:gd name="connsiteY1" fmla="*/ 0 h 830997"/>
              <a:gd name="connsiteX2" fmla="*/ 2435599 w 2435599"/>
              <a:gd name="connsiteY2" fmla="*/ 830997 h 830997"/>
              <a:gd name="connsiteX3" fmla="*/ 0 w 2435599"/>
              <a:gd name="connsiteY3" fmla="*/ 830997 h 830997"/>
              <a:gd name="connsiteX4" fmla="*/ 0 w 2435599"/>
              <a:gd name="connsiteY4" fmla="*/ 0 h 830997"/>
              <a:gd name="connsiteX0" fmla="*/ 0 w 2435599"/>
              <a:gd name="connsiteY0" fmla="*/ 0 h 830997"/>
              <a:gd name="connsiteX1" fmla="*/ 2435599 w 2435599"/>
              <a:gd name="connsiteY1" fmla="*/ 0 h 830997"/>
              <a:gd name="connsiteX2" fmla="*/ 2325241 w 2435599"/>
              <a:gd name="connsiteY2" fmla="*/ 830997 h 830997"/>
              <a:gd name="connsiteX3" fmla="*/ 0 w 2435599"/>
              <a:gd name="connsiteY3" fmla="*/ 830997 h 830997"/>
              <a:gd name="connsiteX4" fmla="*/ 0 w 2435599"/>
              <a:gd name="connsiteY4" fmla="*/ 0 h 830997"/>
              <a:gd name="connsiteX0" fmla="*/ 0 w 2435599"/>
              <a:gd name="connsiteY0" fmla="*/ 0 h 830997"/>
              <a:gd name="connsiteX1" fmla="*/ 2435599 w 2435599"/>
              <a:gd name="connsiteY1" fmla="*/ 0 h 830997"/>
              <a:gd name="connsiteX2" fmla="*/ 2395740 w 2435599"/>
              <a:gd name="connsiteY2" fmla="*/ 823853 h 830997"/>
              <a:gd name="connsiteX3" fmla="*/ 0 w 2435599"/>
              <a:gd name="connsiteY3" fmla="*/ 830997 h 830997"/>
              <a:gd name="connsiteX4" fmla="*/ 0 w 2435599"/>
              <a:gd name="connsiteY4" fmla="*/ 0 h 830997"/>
              <a:gd name="connsiteX0" fmla="*/ 0 w 2435599"/>
              <a:gd name="connsiteY0" fmla="*/ 3456 h 834453"/>
              <a:gd name="connsiteX1" fmla="*/ 1377868 w 2435599"/>
              <a:gd name="connsiteY1" fmla="*/ 0 h 834453"/>
              <a:gd name="connsiteX2" fmla="*/ 2435599 w 2435599"/>
              <a:gd name="connsiteY2" fmla="*/ 3456 h 834453"/>
              <a:gd name="connsiteX3" fmla="*/ 2395740 w 2435599"/>
              <a:gd name="connsiteY3" fmla="*/ 827309 h 834453"/>
              <a:gd name="connsiteX4" fmla="*/ 0 w 2435599"/>
              <a:gd name="connsiteY4" fmla="*/ 834453 h 834453"/>
              <a:gd name="connsiteX5" fmla="*/ 0 w 2435599"/>
              <a:gd name="connsiteY5" fmla="*/ 3456 h 834453"/>
              <a:gd name="connsiteX0" fmla="*/ 0 w 2435599"/>
              <a:gd name="connsiteY0" fmla="*/ 0 h 830997"/>
              <a:gd name="connsiteX1" fmla="*/ 1386327 w 2435599"/>
              <a:gd name="connsiteY1" fmla="*/ 12618 h 830997"/>
              <a:gd name="connsiteX2" fmla="*/ 2435599 w 2435599"/>
              <a:gd name="connsiteY2" fmla="*/ 0 h 830997"/>
              <a:gd name="connsiteX3" fmla="*/ 2395740 w 2435599"/>
              <a:gd name="connsiteY3" fmla="*/ 823853 h 830997"/>
              <a:gd name="connsiteX4" fmla="*/ 0 w 2435599"/>
              <a:gd name="connsiteY4" fmla="*/ 830997 h 830997"/>
              <a:gd name="connsiteX5" fmla="*/ 0 w 2435599"/>
              <a:gd name="connsiteY5" fmla="*/ 0 h 830997"/>
              <a:gd name="connsiteX0" fmla="*/ 0 w 2435599"/>
              <a:gd name="connsiteY0" fmla="*/ 0 h 830997"/>
              <a:gd name="connsiteX1" fmla="*/ 1399018 w 2435599"/>
              <a:gd name="connsiteY1" fmla="*/ 17975 h 830997"/>
              <a:gd name="connsiteX2" fmla="*/ 2435599 w 2435599"/>
              <a:gd name="connsiteY2" fmla="*/ 0 h 830997"/>
              <a:gd name="connsiteX3" fmla="*/ 2395740 w 2435599"/>
              <a:gd name="connsiteY3" fmla="*/ 823853 h 830997"/>
              <a:gd name="connsiteX4" fmla="*/ 0 w 2435599"/>
              <a:gd name="connsiteY4" fmla="*/ 830997 h 830997"/>
              <a:gd name="connsiteX5" fmla="*/ 0 w 2435599"/>
              <a:gd name="connsiteY5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599" h="830997">
                <a:moveTo>
                  <a:pt x="0" y="0"/>
                </a:moveTo>
                <a:lnTo>
                  <a:pt x="1399018" y="17975"/>
                </a:lnTo>
                <a:lnTo>
                  <a:pt x="2435599" y="0"/>
                </a:lnTo>
                <a:lnTo>
                  <a:pt x="2395740" y="823853"/>
                </a:lnTo>
                <a:lnTo>
                  <a:pt x="0" y="8309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اتفاقية تعاون مع الهيئة العربية للتصنيع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7E6BB-1A0D-492A-83F9-B8D95635FECD}"/>
              </a:ext>
            </a:extLst>
          </p:cNvPr>
          <p:cNvSpPr txBox="1"/>
          <p:nvPr/>
        </p:nvSpPr>
        <p:spPr>
          <a:xfrm>
            <a:off x="1047688" y="451592"/>
            <a:ext cx="3198589" cy="646331"/>
          </a:xfrm>
          <a:custGeom>
            <a:avLst/>
            <a:gdLst>
              <a:gd name="connsiteX0" fmla="*/ 0 w 2734491"/>
              <a:gd name="connsiteY0" fmla="*/ 0 h 923330"/>
              <a:gd name="connsiteX1" fmla="*/ 2734491 w 2734491"/>
              <a:gd name="connsiteY1" fmla="*/ 0 h 923330"/>
              <a:gd name="connsiteX2" fmla="*/ 2734491 w 2734491"/>
              <a:gd name="connsiteY2" fmla="*/ 923330 h 923330"/>
              <a:gd name="connsiteX3" fmla="*/ 0 w 2734491"/>
              <a:gd name="connsiteY3" fmla="*/ 923330 h 923330"/>
              <a:gd name="connsiteX4" fmla="*/ 0 w 2734491"/>
              <a:gd name="connsiteY4" fmla="*/ 0 h 923330"/>
              <a:gd name="connsiteX0" fmla="*/ 0 w 2734491"/>
              <a:gd name="connsiteY0" fmla="*/ 0 h 923330"/>
              <a:gd name="connsiteX1" fmla="*/ 2655664 w 2734491"/>
              <a:gd name="connsiteY1" fmla="*/ 0 h 923330"/>
              <a:gd name="connsiteX2" fmla="*/ 2734491 w 2734491"/>
              <a:gd name="connsiteY2" fmla="*/ 923330 h 923330"/>
              <a:gd name="connsiteX3" fmla="*/ 0 w 2734491"/>
              <a:gd name="connsiteY3" fmla="*/ 923330 h 923330"/>
              <a:gd name="connsiteX4" fmla="*/ 0 w 2734491"/>
              <a:gd name="connsiteY4" fmla="*/ 0 h 923330"/>
              <a:gd name="connsiteX0" fmla="*/ 0 w 2655664"/>
              <a:gd name="connsiteY0" fmla="*/ 0 h 923330"/>
              <a:gd name="connsiteX1" fmla="*/ 2655664 w 2655664"/>
              <a:gd name="connsiteY1" fmla="*/ 0 h 923330"/>
              <a:gd name="connsiteX2" fmla="*/ 2482243 w 2655664"/>
              <a:gd name="connsiteY2" fmla="*/ 923330 h 923330"/>
              <a:gd name="connsiteX3" fmla="*/ 0 w 2655664"/>
              <a:gd name="connsiteY3" fmla="*/ 923330 h 923330"/>
              <a:gd name="connsiteX4" fmla="*/ 0 w 2655664"/>
              <a:gd name="connsiteY4" fmla="*/ 0 h 923330"/>
              <a:gd name="connsiteX0" fmla="*/ 0 w 2627089"/>
              <a:gd name="connsiteY0" fmla="*/ 6350 h 929680"/>
              <a:gd name="connsiteX1" fmla="*/ 2627089 w 2627089"/>
              <a:gd name="connsiteY1" fmla="*/ 0 h 929680"/>
              <a:gd name="connsiteX2" fmla="*/ 2482243 w 2627089"/>
              <a:gd name="connsiteY2" fmla="*/ 929680 h 929680"/>
              <a:gd name="connsiteX3" fmla="*/ 0 w 2627089"/>
              <a:gd name="connsiteY3" fmla="*/ 929680 h 929680"/>
              <a:gd name="connsiteX4" fmla="*/ 0 w 2627089"/>
              <a:gd name="connsiteY4" fmla="*/ 6350 h 929680"/>
              <a:gd name="connsiteX0" fmla="*/ 0 w 2627089"/>
              <a:gd name="connsiteY0" fmla="*/ 6350 h 936030"/>
              <a:gd name="connsiteX1" fmla="*/ 2627089 w 2627089"/>
              <a:gd name="connsiteY1" fmla="*/ 0 h 936030"/>
              <a:gd name="connsiteX2" fmla="*/ 2491768 w 2627089"/>
              <a:gd name="connsiteY2" fmla="*/ 936030 h 936030"/>
              <a:gd name="connsiteX3" fmla="*/ 0 w 2627089"/>
              <a:gd name="connsiteY3" fmla="*/ 929680 h 936030"/>
              <a:gd name="connsiteX4" fmla="*/ 0 w 2627089"/>
              <a:gd name="connsiteY4" fmla="*/ 6350 h 936030"/>
              <a:gd name="connsiteX0" fmla="*/ 0 w 3046189"/>
              <a:gd name="connsiteY0" fmla="*/ 0 h 955080"/>
              <a:gd name="connsiteX1" fmla="*/ 3046189 w 3046189"/>
              <a:gd name="connsiteY1" fmla="*/ 19050 h 955080"/>
              <a:gd name="connsiteX2" fmla="*/ 2910868 w 3046189"/>
              <a:gd name="connsiteY2" fmla="*/ 955080 h 955080"/>
              <a:gd name="connsiteX3" fmla="*/ 419100 w 3046189"/>
              <a:gd name="connsiteY3" fmla="*/ 948730 h 955080"/>
              <a:gd name="connsiteX4" fmla="*/ 0 w 3046189"/>
              <a:gd name="connsiteY4" fmla="*/ 0 h 955080"/>
              <a:gd name="connsiteX0" fmla="*/ 152400 w 3198589"/>
              <a:gd name="connsiteY0" fmla="*/ 0 h 955080"/>
              <a:gd name="connsiteX1" fmla="*/ 3198589 w 3198589"/>
              <a:gd name="connsiteY1" fmla="*/ 19050 h 955080"/>
              <a:gd name="connsiteX2" fmla="*/ 3063268 w 3198589"/>
              <a:gd name="connsiteY2" fmla="*/ 955080 h 955080"/>
              <a:gd name="connsiteX3" fmla="*/ 0 w 3198589"/>
              <a:gd name="connsiteY3" fmla="*/ 942380 h 955080"/>
              <a:gd name="connsiteX4" fmla="*/ 152400 w 3198589"/>
              <a:gd name="connsiteY4" fmla="*/ 0 h 95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589" h="955080">
                <a:moveTo>
                  <a:pt x="152400" y="0"/>
                </a:moveTo>
                <a:lnTo>
                  <a:pt x="3198589" y="19050"/>
                </a:lnTo>
                <a:lnTo>
                  <a:pt x="3063268" y="955080"/>
                </a:lnTo>
                <a:lnTo>
                  <a:pt x="0" y="942380"/>
                </a:lnTo>
                <a:lnTo>
                  <a:pt x="152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الملتقى الاول للمشروعات الصغيرة والمتوسطة وريادة الاعمال (فكرتك شركتك</a:t>
            </a: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F5357-6E8C-4192-836E-EDBFA3AD1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550" y="304390"/>
            <a:ext cx="4011509" cy="10759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معرض جامعة قناة السويس</a:t>
            </a: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لمنتجات وزارات و مؤسسات القوات المسلحة والشرطة والإنتاج الحربي والمشروعات الصغيرة</a:t>
            </a: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الاثنين  24-2-2020حتى 27-2-2020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581150" algn="l"/>
              </a:tabLst>
            </a:pPr>
            <a:r>
              <a:rPr lang="ar-SA" b="1" dirty="0">
                <a:solidFill>
                  <a:sysClr val="windowText" lastClr="00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 </a:t>
            </a:r>
            <a:endParaRPr lang="en-US" dirty="0">
              <a:solidFill>
                <a:sysClr val="windowText" lastClr="00000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ysClr val="windowText" lastClr="00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9896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ACA6-A265-435C-92C5-B79404D0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83120" cy="891504"/>
          </a:xfrm>
          <a:solidFill>
            <a:srgbClr val="27387E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EG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اتفاقيات مع الجامعات</a:t>
            </a:r>
            <a:endParaRPr lang="en-US" sz="5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DD83371-08AE-44EA-BD0B-94978B822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780203"/>
              </p:ext>
            </p:extLst>
          </p:nvPr>
        </p:nvGraphicFramePr>
        <p:xfrm>
          <a:off x="757645" y="1381902"/>
          <a:ext cx="6425475" cy="408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F102621-B6C9-4569-A776-AFCBEC73C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0"/>
            <a:ext cx="5008880" cy="34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BC04B-7BD1-41CC-A067-1036761E45B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0" y="3434820"/>
            <a:ext cx="5008880" cy="34231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489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0A3AD3-35AF-47B1-A655-0FA60E70D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 descr="A close up of a bowl&#10;&#10;Description automatically generated">
            <a:extLst>
              <a:ext uri="{FF2B5EF4-FFF2-40B4-BE49-F238E27FC236}">
                <a16:creationId xmlns:a16="http://schemas.microsoft.com/office/drawing/2014/main" id="{2CF43931-BAA2-408F-B072-2D8A3BDA7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797784" y="3854169"/>
            <a:ext cx="6394196" cy="2472423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AEA046D-3DBE-447F-8E9A-E09B76F3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628" y="4814609"/>
            <a:ext cx="3135066" cy="92891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ar-EG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التعاون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الدولي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455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sosceles Triangle 30">
            <a:extLst>
              <a:ext uri="{FF2B5EF4-FFF2-40B4-BE49-F238E27FC236}">
                <a16:creationId xmlns:a16="http://schemas.microsoft.com/office/drawing/2014/main" id="{E09C6EA1-A72F-431C-A81E-14B793A28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335CC31-F319-461D-9045-F34BF78A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712" y="1714500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BCA152-E42A-42E3-8DE8-3C8B59DCB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088" y="3421959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5AA17-F3D5-4593-84B9-A3B7D4601447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9" r="-3" b="12580"/>
          <a:stretch/>
        </p:blipFill>
        <p:spPr bwMode="auto">
          <a:xfrm>
            <a:off x="392584" y="352658"/>
            <a:ext cx="5114776" cy="2951895"/>
          </a:xfrm>
          <a:custGeom>
            <a:avLst/>
            <a:gdLst/>
            <a:ahLst/>
            <a:cxnLst/>
            <a:rect l="l" t="t" r="r" b="b"/>
            <a:pathLst>
              <a:path w="3432113" h="1714500">
                <a:moveTo>
                  <a:pt x="254958" y="0"/>
                </a:moveTo>
                <a:lnTo>
                  <a:pt x="3432113" y="0"/>
                </a:lnTo>
                <a:lnTo>
                  <a:pt x="3176018" y="1714500"/>
                </a:lnTo>
                <a:lnTo>
                  <a:pt x="0" y="1714500"/>
                </a:lnTo>
                <a:close/>
              </a:path>
            </a:pathLst>
          </a:cu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41DA940-D863-420D-A3F8-9F997C09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950" y="5127992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4E95D7F-5491-4DBB-8B14-72E446DEE637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780"/>
          <a:stretch/>
        </p:blipFill>
        <p:spPr bwMode="auto">
          <a:xfrm>
            <a:off x="143586" y="3304552"/>
            <a:ext cx="5050777" cy="2698743"/>
          </a:xfrm>
          <a:custGeom>
            <a:avLst/>
            <a:gdLst/>
            <a:ahLst/>
            <a:cxnLst/>
            <a:rect l="l" t="t" r="r" b="b"/>
            <a:pathLst>
              <a:path w="3271564" h="1730008">
                <a:moveTo>
                  <a:pt x="96673" y="0"/>
                </a:moveTo>
                <a:lnTo>
                  <a:pt x="3271564" y="0"/>
                </a:lnTo>
                <a:lnTo>
                  <a:pt x="3013153" y="1730008"/>
                </a:lnTo>
                <a:lnTo>
                  <a:pt x="0" y="1730008"/>
                </a:lnTo>
                <a:lnTo>
                  <a:pt x="0" y="650088"/>
                </a:lnTo>
                <a:close/>
              </a:path>
            </a:pathLst>
          </a:custGeom>
        </p:spPr>
      </p:pic>
      <p:sp>
        <p:nvSpPr>
          <p:cNvPr id="69" name="Isosceles Triangle 30">
            <a:extLst>
              <a:ext uri="{FF2B5EF4-FFF2-40B4-BE49-F238E27FC236}">
                <a16:creationId xmlns:a16="http://schemas.microsoft.com/office/drawing/2014/main" id="{56E4DBE8-15E2-4BA3-B171-C959C9CDF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94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60A4D-8418-4E74-BB41-56F707A195D0}"/>
              </a:ext>
            </a:extLst>
          </p:cNvPr>
          <p:cNvSpPr txBox="1"/>
          <p:nvPr/>
        </p:nvSpPr>
        <p:spPr>
          <a:xfrm>
            <a:off x="5788475" y="6115538"/>
            <a:ext cx="5114776" cy="53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ar-EG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الوفد الإندونيسي (رئيس جامعة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غاجامادا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ورئيس الجامعة المحمدية).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9055D9-E8C9-4AD1-AE17-9A9C9A163E18}"/>
              </a:ext>
            </a:extLst>
          </p:cNvPr>
          <p:cNvSpPr txBox="1"/>
          <p:nvPr/>
        </p:nvSpPr>
        <p:spPr>
          <a:xfrm>
            <a:off x="-223879" y="6115538"/>
            <a:ext cx="5114776" cy="53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ar-EG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الوفد الصينى (افتتاح ورشة العمل- وحدة جراحات اليوم الواحد).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F19F30A-91F5-4F14-BEDC-67E767E8EB4E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 r="-5" b="9293"/>
          <a:stretch/>
        </p:blipFill>
        <p:spPr bwMode="auto">
          <a:xfrm>
            <a:off x="6485497" y="352658"/>
            <a:ext cx="5352679" cy="2785731"/>
          </a:xfrm>
          <a:custGeom>
            <a:avLst/>
            <a:gdLst/>
            <a:ahLst/>
            <a:cxnLst/>
            <a:rect l="l" t="t" r="r" b="b"/>
            <a:pathLst>
              <a:path w="3433363" h="1714500">
                <a:moveTo>
                  <a:pt x="254958" y="0"/>
                </a:moveTo>
                <a:lnTo>
                  <a:pt x="3433363" y="0"/>
                </a:lnTo>
                <a:lnTo>
                  <a:pt x="3386734" y="312174"/>
                </a:lnTo>
                <a:lnTo>
                  <a:pt x="3386620" y="312174"/>
                </a:lnTo>
                <a:lnTo>
                  <a:pt x="3177155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3BDC4CA-410A-4445-9272-6145AD3D9B2D}"/>
              </a:ext>
            </a:extLst>
          </p:cNvPr>
          <p:cNvPicPr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9721"/>
          <a:stretch/>
        </p:blipFill>
        <p:spPr bwMode="auto">
          <a:xfrm>
            <a:off x="6093275" y="3138388"/>
            <a:ext cx="5352679" cy="2864907"/>
          </a:xfrm>
          <a:custGeom>
            <a:avLst/>
            <a:gdLst/>
            <a:ahLst/>
            <a:cxnLst/>
            <a:rect l="l" t="t" r="r" b="b"/>
            <a:pathLst>
              <a:path w="3430976" h="1714500">
                <a:moveTo>
                  <a:pt x="254958" y="0"/>
                </a:moveTo>
                <a:lnTo>
                  <a:pt x="3430976" y="0"/>
                </a:lnTo>
                <a:lnTo>
                  <a:pt x="3174882" y="1714500"/>
                </a:lnTo>
                <a:lnTo>
                  <a:pt x="0" y="17145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361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4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0" name="Rectangle 26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6914C-A5F4-496C-82C5-E887F450D8B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-1" b="-1"/>
          <a:stretch/>
        </p:blipFill>
        <p:spPr bwMode="auto"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81DA8-75C9-4F1D-B10F-31D1A1153B6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211"/>
          <a:stretch/>
        </p:blipFill>
        <p:spPr bwMode="auto">
          <a:xfrm>
            <a:off x="6141719" y="-683"/>
            <a:ext cx="6050280" cy="4092348"/>
          </a:xfrm>
          <a:prstGeom prst="rect">
            <a:avLst/>
          </a:prstGeom>
        </p:spPr>
      </p:pic>
      <p:sp>
        <p:nvSpPr>
          <p:cNvPr id="10" name="Oval 5">
            <a:extLst>
              <a:ext uri="{FF2B5EF4-FFF2-40B4-BE49-F238E27FC236}">
                <a16:creationId xmlns:a16="http://schemas.microsoft.com/office/drawing/2014/main" id="{0FF6FA49-F0CE-44A6-8A62-0F353DF1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856" y="4608879"/>
            <a:ext cx="7866743" cy="1661292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8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81150" algn="l"/>
              </a:tabLst>
            </a:pP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زيارة رئيس </a:t>
            </a:r>
            <a:r>
              <a:rPr lang="ar-SA" altLang="en-US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كديميه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دراسا الإماراتية 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81150" algn="l"/>
              </a:tabLst>
            </a:pP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لجامعة قناة السويس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81150" algn="l"/>
              </a:tabLst>
            </a:pP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الأحد 29-12-2019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81150" algn="l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5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890</Words>
  <Application>Microsoft Office PowerPoint</Application>
  <PresentationFormat>Widescreen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Sakkal Majalla</vt:lpstr>
      <vt:lpstr>Trebuchet MS</vt:lpstr>
      <vt:lpstr>Wingdings 3</vt:lpstr>
      <vt:lpstr>Facet</vt:lpstr>
      <vt:lpstr>اتفاقيات داخلية</vt:lpstr>
      <vt:lpstr>PowerPoint Presentation</vt:lpstr>
      <vt:lpstr>اتفاقيات تدريب</vt:lpstr>
      <vt:lpstr>وحدة التحول الرقمي</vt:lpstr>
      <vt:lpstr>معارض بالتعاون مع الوزارات والهيئات</vt:lpstr>
      <vt:lpstr>اتفاقيات مع الجامعات</vt:lpstr>
      <vt:lpstr>التعاون الدولي</vt:lpstr>
      <vt:lpstr>PowerPoint Presentation</vt:lpstr>
      <vt:lpstr>PowerPoint Presentation</vt:lpstr>
      <vt:lpstr>الوافدين</vt:lpstr>
      <vt:lpstr>مشروعات الجامعة </vt:lpstr>
      <vt:lpstr>وضع خطة طوارئ</vt:lpstr>
      <vt:lpstr>البحث العلمى</vt:lpstr>
      <vt:lpstr>الدراسات العليا</vt:lpstr>
      <vt:lpstr>خدمة المجتمع</vt:lpstr>
      <vt:lpstr>PowerPoint Presentation</vt:lpstr>
      <vt:lpstr>وفد منتدى التنمية البيئية لسيناء  بجامعة قناة السويس الخميس 19-12-2019 زيارة وفد منتدى التنمية البيئية لسيناء  بجامعة قناة السويس الخميس 19-12-</vt:lpstr>
      <vt:lpstr>الجهاز الادارى</vt:lpstr>
      <vt:lpstr>PowerPoint Presentation</vt:lpstr>
      <vt:lpstr>PowerPoint Presentation</vt:lpstr>
      <vt:lpstr>PowerPoint Presentation</vt:lpstr>
      <vt:lpstr>شباب الباحثين</vt:lpstr>
      <vt:lpstr>تعزيز الابتكار والإبداع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اتفاقيات داخلية</dc:title>
  <dc:creator>نائب الدراسات العليا</dc:creator>
  <cp:lastModifiedBy>MAIL UPDATE</cp:lastModifiedBy>
  <cp:revision>3</cp:revision>
  <dcterms:created xsi:type="dcterms:W3CDTF">2020-10-26T09:41:13Z</dcterms:created>
  <dcterms:modified xsi:type="dcterms:W3CDTF">2020-10-27T03:47:43Z</dcterms:modified>
</cp:coreProperties>
</file>